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6FF7E"/>
    <a:srgbClr val="23A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0" y="1884363"/>
            <a:ext cx="7353300" cy="1735137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38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15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566" flipV="1">
            <a:off x="-4546441" y="-106692"/>
            <a:ext cx="12966794" cy="129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0"/>
          <a:stretch/>
        </p:blipFill>
        <p:spPr>
          <a:xfrm>
            <a:off x="8810624" y="0"/>
            <a:ext cx="338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7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1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33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14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6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15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5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3.jpeg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5" Type="http://schemas.openxmlformats.org/officeDocument/2006/relationships/image" Target="../media/image33.png"/><Relationship Id="rId2" Type="http://schemas.openxmlformats.org/officeDocument/2006/relationships/image" Target="../media/image12.jpe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Relationship Id="rId27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486" y="1755550"/>
            <a:ext cx="8686800" cy="1765318"/>
          </a:xfrm>
        </p:spPr>
        <p:txBody>
          <a:bodyPr>
            <a:noAutofit/>
          </a:bodyPr>
          <a:lstStyle/>
          <a:p>
            <a:r>
              <a:rPr lang="en-US" sz="5400" dirty="0"/>
              <a:t>Indian Ocean Tuna Ltd.</a:t>
            </a:r>
            <a:br>
              <a:rPr lang="en-US" sz="5400" dirty="0"/>
            </a:br>
            <a:r>
              <a:rPr lang="en-US" sz="5400" dirty="0"/>
              <a:t>(IOT)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1135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Autofit/>
          </a:bodyPr>
          <a:lstStyle/>
          <a:p>
            <a:r>
              <a:rPr lang="fr-FR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fr-FR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FR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fr-FR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9922" y="1282700"/>
            <a:ext cx="10672157" cy="4923367"/>
            <a:chOff x="300642" y="922021"/>
            <a:chExt cx="11556394" cy="5207848"/>
          </a:xfrm>
        </p:grpSpPr>
        <p:pic>
          <p:nvPicPr>
            <p:cNvPr id="12" name="Picture 11" descr="A large white ship in the water&#10;&#10;Description automatically generated">
              <a:extLst>
                <a:ext uri="{FF2B5EF4-FFF2-40B4-BE49-F238E27FC236}">
                  <a16:creationId xmlns:a16="http://schemas.microsoft.com/office/drawing/2014/main" id="{1E30F941-C5FE-D09B-86F0-504869E063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2520" y="922021"/>
              <a:ext cx="5452116" cy="30600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45CCF2-AE16-5FCE-89F0-70E9D9A5F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433" y="928458"/>
              <a:ext cx="5479642" cy="306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77C9CF-5F77-F903-2103-2AF664483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124" y="4088193"/>
              <a:ext cx="1624462" cy="108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340501-9F30-D0C7-7832-97B089E370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33" y="4088193"/>
              <a:ext cx="1769481" cy="108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5CE01F-1358-E1D4-2ED0-DBAE231E53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795" y="4088193"/>
              <a:ext cx="1431280" cy="1080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1636FB-71B3-99FB-D32A-D1A4CF27E9FC}"/>
                </a:ext>
              </a:extLst>
            </p:cNvPr>
            <p:cNvSpPr txBox="1"/>
            <p:nvPr userDrawn="1"/>
          </p:nvSpPr>
          <p:spPr>
            <a:xfrm>
              <a:off x="300642" y="5483538"/>
              <a:ext cx="566443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8275">
                <a:spcBef>
                  <a:spcPts val="1200"/>
                </a:spcBef>
                <a:spcAft>
                  <a:spcPts val="1200"/>
                </a:spcAft>
                <a:buClr>
                  <a:schemeClr val="tx1"/>
                </a:buClr>
              </a:pPr>
              <a:r>
                <a:rPr lang="en-GB" sz="1200" i="1" dirty="0">
                  <a:solidFill>
                    <a:srgbClr val="4444E4"/>
                  </a:solidFill>
                  <a:latin typeface="Arial"/>
                </a:rPr>
                <a:t>► </a:t>
              </a:r>
              <a:r>
                <a:rPr lang="en-GB" sz="1200" b="1" dirty="0">
                  <a:latin typeface="Arial"/>
                </a:rPr>
                <a:t>IOT</a:t>
              </a:r>
              <a:r>
                <a:rPr lang="en-GB" sz="1200" dirty="0">
                  <a:latin typeface="Arial"/>
                </a:rPr>
                <a:t> originally denominated </a:t>
              </a:r>
              <a:r>
                <a:rPr lang="en-GB" sz="1200" b="1" dirty="0" err="1">
                  <a:latin typeface="Arial"/>
                </a:rPr>
                <a:t>C</a:t>
              </a:r>
              <a:r>
                <a:rPr lang="en-GB" sz="1200" dirty="0" err="1">
                  <a:latin typeface="Arial"/>
                </a:rPr>
                <a:t>onserveries</a:t>
              </a:r>
              <a:r>
                <a:rPr lang="en-GB" sz="1200" dirty="0">
                  <a:latin typeface="Arial"/>
                </a:rPr>
                <a:t> </a:t>
              </a:r>
              <a:r>
                <a:rPr lang="en-GB" sz="1200" b="1" dirty="0" err="1">
                  <a:latin typeface="Arial"/>
                </a:rPr>
                <a:t>O</a:t>
              </a:r>
              <a:r>
                <a:rPr lang="en-GB" sz="1200" dirty="0" err="1">
                  <a:latin typeface="Arial"/>
                </a:rPr>
                <a:t>céan</a:t>
              </a:r>
              <a:r>
                <a:rPr lang="en-GB" sz="1200" dirty="0">
                  <a:latin typeface="Arial"/>
                </a:rPr>
                <a:t> </a:t>
              </a:r>
              <a:r>
                <a:rPr lang="en-GB" sz="1200" b="1" dirty="0" err="1">
                  <a:latin typeface="Arial"/>
                </a:rPr>
                <a:t>I</a:t>
              </a:r>
              <a:r>
                <a:rPr lang="en-GB" sz="1200" dirty="0" err="1">
                  <a:latin typeface="Arial"/>
                </a:rPr>
                <a:t>ndien</a:t>
              </a:r>
              <a:r>
                <a:rPr lang="en-GB" sz="1200" dirty="0">
                  <a:latin typeface="Arial"/>
                </a:rPr>
                <a:t> (</a:t>
              </a:r>
              <a:r>
                <a:rPr lang="en-GB" sz="1200" b="1" dirty="0">
                  <a:latin typeface="Arial"/>
                </a:rPr>
                <a:t>COI</a:t>
              </a:r>
              <a:r>
                <a:rPr lang="en-GB" sz="1200" dirty="0">
                  <a:latin typeface="Arial"/>
                </a:rPr>
                <a:t>) was built by Government of Seychelles (GOS) in the year 1987 and operated by GOS until 1995 with approximately 900 employees and 50MT/Day.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776C4F-5E6D-4B24-D876-8D4251C3D0E8}"/>
                </a:ext>
              </a:extLst>
            </p:cNvPr>
            <p:cNvSpPr txBox="1"/>
            <p:nvPr userDrawn="1"/>
          </p:nvSpPr>
          <p:spPr>
            <a:xfrm>
              <a:off x="6095999" y="5483536"/>
              <a:ext cx="57610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68275">
                <a:buClr>
                  <a:schemeClr val="tx1"/>
                </a:buClr>
              </a:pPr>
              <a:r>
                <a:rPr lang="en-GB" sz="1200" i="1" dirty="0">
                  <a:solidFill>
                    <a:srgbClr val="4444E4"/>
                  </a:solidFill>
                  <a:latin typeface="Arial"/>
                </a:rPr>
                <a:t>► 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Operating with estimated 1,750 employees, multiculture of 15 nationalities. IOT, owned 40% by GOS, is currently the 3</a:t>
              </a:r>
              <a:r>
                <a:rPr lang="en-GB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largest tuna factory in Thai Union Group processing 350MT/day.</a:t>
              </a:r>
              <a:endParaRPr lang="en-GB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group of people working in a factory&#10;&#10;Description automatically generated">
              <a:extLst>
                <a:ext uri="{FF2B5EF4-FFF2-40B4-BE49-F238E27FC236}">
                  <a16:creationId xmlns:a16="http://schemas.microsoft.com/office/drawing/2014/main" id="{954CE671-75D6-F1D1-AE57-DC21786E43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6947" y="4088192"/>
              <a:ext cx="1440000" cy="1080000"/>
            </a:xfrm>
            <a:prstGeom prst="rect">
              <a:avLst/>
            </a:prstGeom>
          </p:spPr>
        </p:pic>
        <p:pic>
          <p:nvPicPr>
            <p:cNvPr id="20" name="Picture 19" descr="A group of people in white and blue uniforms working on a conveyor belt&#10;&#10;Description automatically generated">
              <a:extLst>
                <a:ext uri="{FF2B5EF4-FFF2-40B4-BE49-F238E27FC236}">
                  <a16:creationId xmlns:a16="http://schemas.microsoft.com/office/drawing/2014/main" id="{30849DFF-DB41-B0BB-6E9E-7DB147EC2D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5827" y="4088192"/>
              <a:ext cx="1919999" cy="1080000"/>
            </a:xfrm>
            <a:prstGeom prst="rect">
              <a:avLst/>
            </a:prstGeom>
          </p:spPr>
        </p:pic>
        <p:pic>
          <p:nvPicPr>
            <p:cNvPr id="21" name="Picture 20" descr="A large industrial area with buildings and water&#10;&#10;Description automatically generated with medium confidence">
              <a:extLst>
                <a:ext uri="{FF2B5EF4-FFF2-40B4-BE49-F238E27FC236}">
                  <a16:creationId xmlns:a16="http://schemas.microsoft.com/office/drawing/2014/main" id="{368CD3DB-1876-C69C-B3BA-691ECA4C7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2521" y="4088192"/>
              <a:ext cx="1922189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702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383458" y="226046"/>
            <a:ext cx="8421396" cy="8870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Canned tuna products for leading brands in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32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3458" y="1320800"/>
            <a:ext cx="9809274" cy="4491693"/>
            <a:chOff x="383458" y="924322"/>
            <a:chExt cx="11534920" cy="52818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D77FCF-B761-481A-B46E-496EF0E2E5E8}"/>
                </a:ext>
              </a:extLst>
            </p:cNvPr>
            <p:cNvSpPr/>
            <p:nvPr/>
          </p:nvSpPr>
          <p:spPr>
            <a:xfrm>
              <a:off x="383458" y="924322"/>
              <a:ext cx="11444748" cy="276091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Thai Union Group Brands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4" descr="ASDA Skipjack Tuna Steaks in Brine - ASDA Groceries">
              <a:extLst>
                <a:ext uri="{FF2B5EF4-FFF2-40B4-BE49-F238E27FC236}">
                  <a16:creationId xmlns:a16="http://schemas.microsoft.com/office/drawing/2014/main" id="{774E015E-C594-4738-810A-74421DFCD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419" y="5126193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9" descr="PETIT NAVIRE THON ALBACORE NATUREL 190G | Scott Home Delivery">
              <a:extLst>
                <a:ext uri="{FF2B5EF4-FFF2-40B4-BE49-F238E27FC236}">
                  <a16:creationId xmlns:a16="http://schemas.microsoft.com/office/drawing/2014/main" id="{21F6B326-715A-4AAB-AADE-72B72D243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500" y="2218086"/>
              <a:ext cx="946069" cy="946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8" descr="PETIT NAVIRE Thon Vapeur à l'Huile d'Olive 130g - Achat / Vente ...">
              <a:extLst>
                <a:ext uri="{FF2B5EF4-FFF2-40B4-BE49-F238E27FC236}">
                  <a16:creationId xmlns:a16="http://schemas.microsoft.com/office/drawing/2014/main" id="{EB602C28-7CEE-4478-BB38-E9F3A35EC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71" b="96429" l="2429" r="97143">
                          <a14:foregroundMark x1="21857" y1="75857" x2="21857" y2="75857"/>
                          <a14:foregroundMark x1="32714" y1="85857" x2="32714" y2="85857"/>
                          <a14:foregroundMark x1="33857" y1="86857" x2="41571" y2="90571"/>
                          <a14:foregroundMark x1="23571" y1="79857" x2="31714" y2="85429"/>
                          <a14:foregroundMark x1="38714" y1="89714" x2="38714" y2="89714"/>
                          <a14:foregroundMark x1="39571" y1="90429" x2="39571" y2="90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280" y="2161451"/>
              <a:ext cx="1166666" cy="116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0" descr="PETIT NAVIRE - Thon vapeur | Protégez-Vous.ca">
              <a:extLst>
                <a:ext uri="{FF2B5EF4-FFF2-40B4-BE49-F238E27FC236}">
                  <a16:creationId xmlns:a16="http://schemas.microsoft.com/office/drawing/2014/main" id="{8A3349D9-ABCC-43B8-BB4C-55088671C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48" b="89987" l="3711" r="96289">
                          <a14:foregroundMark x1="72412" y1="18652" x2="72412" y2="18652"/>
                          <a14:foregroundMark x1="70605" y1="17997" x2="76367" y2="194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135" y="2797963"/>
              <a:ext cx="1228034" cy="916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1" descr="Petit Navire">
              <a:extLst>
                <a:ext uri="{FF2B5EF4-FFF2-40B4-BE49-F238E27FC236}">
                  <a16:creationId xmlns:a16="http://schemas.microsoft.com/office/drawing/2014/main" id="{4B2C65A7-0BF6-4214-B35A-4BDF7BE30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652" y="1194297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8" descr="Interview with Anne-Claire Monde, Head of Marketing for John West ...">
              <a:extLst>
                <a:ext uri="{FF2B5EF4-FFF2-40B4-BE49-F238E27FC236}">
                  <a16:creationId xmlns:a16="http://schemas.microsoft.com/office/drawing/2014/main" id="{6737B763-96C7-4A9F-956C-6686D91F1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135" y="1329273"/>
              <a:ext cx="1519730" cy="72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1" descr="No Drain Fridge Pot Tuna Steak with a Little Brine | John West UK">
              <a:extLst>
                <a:ext uri="{FF2B5EF4-FFF2-40B4-BE49-F238E27FC236}">
                  <a16:creationId xmlns:a16="http://schemas.microsoft.com/office/drawing/2014/main" id="{D9326A5A-B2B1-4572-BF1D-430E121E1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971" y="2159393"/>
              <a:ext cx="107169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9" descr="No Drain Fridge Pot Tuna Steak with a Little Sunflower Oil | John ...">
              <a:extLst>
                <a:ext uri="{FF2B5EF4-FFF2-40B4-BE49-F238E27FC236}">
                  <a16:creationId xmlns:a16="http://schemas.microsoft.com/office/drawing/2014/main" id="{C2ABB31A-755A-4026-B224-DECD2B667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971" y="2556810"/>
              <a:ext cx="107169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7" descr="No Drain Fridge Pot Tuna Steak with a Little Spring Water | John ...">
              <a:extLst>
                <a:ext uri="{FF2B5EF4-FFF2-40B4-BE49-F238E27FC236}">
                  <a16:creationId xmlns:a16="http://schemas.microsoft.com/office/drawing/2014/main" id="{D109814B-4C2E-44F5-80C0-0A8CD53ED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970" y="2976297"/>
              <a:ext cx="1071692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7" descr="Mareblu Tonno al naturale 3x80gr – Pisciottanostore">
              <a:extLst>
                <a:ext uri="{FF2B5EF4-FFF2-40B4-BE49-F238E27FC236}">
                  <a16:creationId xmlns:a16="http://schemas.microsoft.com/office/drawing/2014/main" id="{BFDEE49E-2D94-4A5B-BB80-ECD8BF2B2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0904" y="1689298"/>
              <a:ext cx="1925440" cy="1646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0" descr="Mareblu tuna in olive oil 80gr x3 240 gr – Cookita Cook and Taste ...">
              <a:extLst>
                <a:ext uri="{FF2B5EF4-FFF2-40B4-BE49-F238E27FC236}">
                  <a16:creationId xmlns:a16="http://schemas.microsoft.com/office/drawing/2014/main" id="{852EA4CF-9B0E-4A71-A6CD-C9CF1D7B5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075" y="2218086"/>
              <a:ext cx="2104432" cy="179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1" descr="Mareblu">
              <a:extLst>
                <a:ext uri="{FF2B5EF4-FFF2-40B4-BE49-F238E27FC236}">
                  <a16:creationId xmlns:a16="http://schemas.microsoft.com/office/drawing/2014/main" id="{DD1DD6D7-E8E6-41AD-B072-3729C05A5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183" y="1440137"/>
              <a:ext cx="2104433" cy="408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6">
              <a:extLst>
                <a:ext uri="{FF2B5EF4-FFF2-40B4-BE49-F238E27FC236}">
                  <a16:creationId xmlns:a16="http://schemas.microsoft.com/office/drawing/2014/main" id="{A420470C-3568-485C-A8F0-5FC4388E2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47" y="4152946"/>
              <a:ext cx="75600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0" descr="Tuna u maslinovom ulju XXL - Lidl - Akcija - Njuškalo popusti">
              <a:extLst>
                <a:ext uri="{FF2B5EF4-FFF2-40B4-BE49-F238E27FC236}">
                  <a16:creationId xmlns:a16="http://schemas.microsoft.com/office/drawing/2014/main" id="{9BB43404-7A2B-4DDC-9836-64899CC16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51" y="4737946"/>
              <a:ext cx="1345978" cy="1009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8" descr="CANNED MEAT AND PATES">
              <a:extLst>
                <a:ext uri="{FF2B5EF4-FFF2-40B4-BE49-F238E27FC236}">
                  <a16:creationId xmlns:a16="http://schemas.microsoft.com/office/drawing/2014/main" id="{1F511D2B-4D1F-4E48-B28A-33B9287FB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33" y="5132690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10" descr="ARO Metro AG Logo PNG Transparent &amp; SVG Vector - Freebie Supply">
              <a:extLst>
                <a:ext uri="{FF2B5EF4-FFF2-40B4-BE49-F238E27FC236}">
                  <a16:creationId xmlns:a16="http://schemas.microsoft.com/office/drawing/2014/main" id="{A06CF361-79AC-4EDA-AA1E-27457AAE5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306" y="464666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6" descr="John West Story | John West UK">
              <a:extLst>
                <a:ext uri="{FF2B5EF4-FFF2-40B4-BE49-F238E27FC236}">
                  <a16:creationId xmlns:a16="http://schemas.microsoft.com/office/drawing/2014/main" id="{5D588FFA-FFAF-4717-8631-80BA419F9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594" y="2080367"/>
              <a:ext cx="1305755" cy="1588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15" descr="Asda – Logos Download">
              <a:extLst>
                <a:ext uri="{FF2B5EF4-FFF2-40B4-BE49-F238E27FC236}">
                  <a16:creationId xmlns:a16="http://schemas.microsoft.com/office/drawing/2014/main" id="{4E262FC6-E96F-4959-AC60-4F8F93991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419" y="4928900"/>
              <a:ext cx="720000" cy="32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17" descr="Thon entier au naturel Albacore - Pêche Océan - 93 g">
              <a:extLst>
                <a:ext uri="{FF2B5EF4-FFF2-40B4-BE49-F238E27FC236}">
                  <a16:creationId xmlns:a16="http://schemas.microsoft.com/office/drawing/2014/main" id="{943DC634-C34A-48C0-84BB-582D08C43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824" y="4916239"/>
              <a:ext cx="900001" cy="72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19" descr="Marque Repère — Wikipédia">
              <a:extLst>
                <a:ext uri="{FF2B5EF4-FFF2-40B4-BE49-F238E27FC236}">
                  <a16:creationId xmlns:a16="http://schemas.microsoft.com/office/drawing/2014/main" id="{6722F6B9-EF35-42BC-BB38-E13506553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112" y="410812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6D444B-7B8A-4BED-988B-1286FA05ADF9}"/>
                </a:ext>
              </a:extLst>
            </p:cNvPr>
            <p:cNvSpPr/>
            <p:nvPr/>
          </p:nvSpPr>
          <p:spPr>
            <a:xfrm>
              <a:off x="383458" y="3928681"/>
              <a:ext cx="9013461" cy="216397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Private Label Brands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132028-0448-4D08-8E85-79757C967A66}"/>
                </a:ext>
              </a:extLst>
            </p:cNvPr>
            <p:cNvSpPr/>
            <p:nvPr/>
          </p:nvSpPr>
          <p:spPr>
            <a:xfrm>
              <a:off x="9494196" y="3928681"/>
              <a:ext cx="2334009" cy="216397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Local Brands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EB1CFCB-350D-45AA-A840-1AC42DA0B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873025" y="4325412"/>
              <a:ext cx="1666362" cy="757115"/>
            </a:xfrm>
            <a:prstGeom prst="ellipse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843FF82-E13F-4D81-8529-83D8AC794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73025" y="5210742"/>
              <a:ext cx="1666362" cy="732505"/>
            </a:xfrm>
            <a:prstGeom prst="ellipse">
              <a:avLst/>
            </a:prstGeom>
          </p:spPr>
        </p:pic>
        <p:pic>
          <p:nvPicPr>
            <p:cNvPr id="36" name="Picture 2" descr="Thunfischfilets im eigenen Saft &amp; Aufguss - Gut &amp; Günstig - 195g">
              <a:extLst>
                <a:ext uri="{FF2B5EF4-FFF2-40B4-BE49-F238E27FC236}">
                  <a16:creationId xmlns:a16="http://schemas.microsoft.com/office/drawing/2014/main" id="{001AA945-57AD-C973-14F4-57C600529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837" y="4823445"/>
              <a:ext cx="10025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Gut &amp; Günstig | Rainforest Alliance">
              <a:extLst>
                <a:ext uri="{FF2B5EF4-FFF2-40B4-BE49-F238E27FC236}">
                  <a16:creationId xmlns:a16="http://schemas.microsoft.com/office/drawing/2014/main" id="{C862886E-E25A-21A6-A7DA-7ED3ABF0D5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693" y="4303624"/>
              <a:ext cx="67299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71A617-477C-5F8B-9D1E-C32B83D58531}"/>
                </a:ext>
              </a:extLst>
            </p:cNvPr>
            <p:cNvSpPr txBox="1"/>
            <p:nvPr/>
          </p:nvSpPr>
          <p:spPr>
            <a:xfrm>
              <a:off x="784447" y="1440137"/>
              <a:ext cx="17222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Market leader in France</a:t>
              </a:r>
              <a:endParaRPr lang="en-SC" sz="11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050E88-B1C3-94BB-66BE-3C9CB5464127}"/>
                </a:ext>
              </a:extLst>
            </p:cNvPr>
            <p:cNvSpPr txBox="1"/>
            <p:nvPr/>
          </p:nvSpPr>
          <p:spPr>
            <a:xfrm>
              <a:off x="3855845" y="1963056"/>
              <a:ext cx="17222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Market leader in UK</a:t>
              </a:r>
              <a:endParaRPr lang="en-SC" sz="11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29BA205-2210-266E-728C-D5AA3774702B}"/>
                </a:ext>
              </a:extLst>
            </p:cNvPr>
            <p:cNvSpPr txBox="1"/>
            <p:nvPr/>
          </p:nvSpPr>
          <p:spPr>
            <a:xfrm>
              <a:off x="10196173" y="1976675"/>
              <a:ext cx="17222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Number 3 in Italy</a:t>
              </a:r>
              <a:endParaRPr lang="en-SC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679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EE6069BD-1FED-27F6-D43D-785B9E195A6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233218" y="915215"/>
            <a:ext cx="9651853" cy="49842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974B0DF-CEF1-6507-B7A6-5CFAB0AE5F4C}"/>
              </a:ext>
            </a:extLst>
          </p:cNvPr>
          <p:cNvSpPr/>
          <p:nvPr/>
        </p:nvSpPr>
        <p:spPr>
          <a:xfrm>
            <a:off x="9955412" y="1275103"/>
            <a:ext cx="1454117" cy="3389178"/>
          </a:xfrm>
          <a:prstGeom prst="rect">
            <a:avLst/>
          </a:prstGeom>
          <a:solidFill>
            <a:schemeClr val="accent1">
              <a:alpha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(Body)"/>
              </a:rPr>
              <a:t>TUNA 65.000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3E0B45-59A8-1F66-DC16-958807496B49}"/>
              </a:ext>
            </a:extLst>
          </p:cNvPr>
          <p:cNvSpPr/>
          <p:nvPr/>
        </p:nvSpPr>
        <p:spPr>
          <a:xfrm>
            <a:off x="1755517" y="4122908"/>
            <a:ext cx="2317532" cy="2271371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(Body)"/>
              </a:rPr>
              <a:t>WW 1.400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C48DEBD-5981-5FBE-B69C-7617091C881F}"/>
              </a:ext>
            </a:extLst>
          </p:cNvPr>
          <p:cNvSpPr/>
          <p:nvPr/>
        </p:nvSpPr>
        <p:spPr>
          <a:xfrm>
            <a:off x="7665903" y="463721"/>
            <a:ext cx="2289509" cy="2172335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CS 5.000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A7FFB6F-6CD0-94AD-CF5B-E4D80B247921}"/>
              </a:ext>
            </a:extLst>
          </p:cNvPr>
          <p:cNvSpPr/>
          <p:nvPr/>
        </p:nvSpPr>
        <p:spPr>
          <a:xfrm>
            <a:off x="8501295" y="4160130"/>
            <a:ext cx="1454117" cy="173933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800" b="1" dirty="0">
                <a:solidFill>
                  <a:schemeClr val="tx1"/>
                </a:solidFill>
              </a:rPr>
              <a:t>FM 5.500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B093C0-D06E-FE93-5D7F-84E749AE5755}"/>
              </a:ext>
            </a:extLst>
          </p:cNvPr>
          <p:cNvSpPr/>
          <p:nvPr/>
        </p:nvSpPr>
        <p:spPr>
          <a:xfrm>
            <a:off x="6449235" y="5240320"/>
            <a:ext cx="1960743" cy="501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AC1ABD-7DE0-1449-CF3C-09B8E977633F}"/>
              </a:ext>
            </a:extLst>
          </p:cNvPr>
          <p:cNvSpPr/>
          <p:nvPr/>
        </p:nvSpPr>
        <p:spPr>
          <a:xfrm>
            <a:off x="6449236" y="2636056"/>
            <a:ext cx="2052061" cy="326341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800" b="1" dirty="0">
                <a:solidFill>
                  <a:schemeClr val="tx1"/>
                </a:solidFill>
                <a:latin typeface="Arial (Body)"/>
              </a:rPr>
              <a:t>HC 1.750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100C44A-B7A2-C6ED-8D29-3BD2F89D69E6}"/>
              </a:ext>
            </a:extLst>
          </p:cNvPr>
          <p:cNvSpPr/>
          <p:nvPr/>
        </p:nvSpPr>
        <p:spPr>
          <a:xfrm>
            <a:off x="1233218" y="3552067"/>
            <a:ext cx="2698156" cy="570841"/>
          </a:xfrm>
          <a:prstGeom prst="rect">
            <a:avLst/>
          </a:prstGeom>
          <a:solidFill>
            <a:schemeClr val="accent6">
              <a:alpha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rial (Body)"/>
              </a:rPr>
              <a:t>W 1.400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42901-DCE8-BF26-FFF2-9CB5014B9286}"/>
              </a:ext>
            </a:extLst>
          </p:cNvPr>
          <p:cNvSpPr/>
          <p:nvPr/>
        </p:nvSpPr>
        <p:spPr>
          <a:xfrm>
            <a:off x="1913515" y="471252"/>
            <a:ext cx="1839985" cy="210719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  <a:latin typeface="Arial (Body)"/>
              </a:rPr>
              <a:t>Cans 300M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CAED79-EAC2-8541-CDF0-9F042FB94BA4}"/>
              </a:ext>
            </a:extLst>
          </p:cNvPr>
          <p:cNvSpPr/>
          <p:nvPr/>
        </p:nvSpPr>
        <p:spPr>
          <a:xfrm>
            <a:off x="4069297" y="1296825"/>
            <a:ext cx="2815586" cy="1320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76B0856-AFFF-A213-C8C4-2E06A4F3282A}"/>
              </a:ext>
            </a:extLst>
          </p:cNvPr>
          <p:cNvSpPr/>
          <p:nvPr/>
        </p:nvSpPr>
        <p:spPr>
          <a:xfrm>
            <a:off x="4363556" y="1160408"/>
            <a:ext cx="2085679" cy="3169294"/>
          </a:xfrm>
          <a:prstGeom prst="rect">
            <a:avLst/>
          </a:prstGeom>
          <a:solidFill>
            <a:schemeClr val="accent4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 dirty="0">
                <a:solidFill>
                  <a:schemeClr val="tx1"/>
                </a:solidFill>
                <a:latin typeface="Arial (Body)"/>
              </a:rPr>
              <a:t>FG 42.000</a:t>
            </a:r>
          </a:p>
          <a:p>
            <a:pPr algn="r"/>
            <a:endParaRPr lang="en-US" sz="2800" b="1" dirty="0">
              <a:solidFill>
                <a:schemeClr val="tx1"/>
              </a:solidFill>
              <a:latin typeface="Arial (Body)"/>
            </a:endParaRPr>
          </a:p>
          <a:p>
            <a:pPr algn="r"/>
            <a:endParaRPr lang="en-US" sz="2800" b="1" dirty="0">
              <a:solidFill>
                <a:schemeClr val="tx1"/>
              </a:solidFill>
              <a:latin typeface="Arial (Body)"/>
            </a:endParaRPr>
          </a:p>
          <a:p>
            <a:pPr algn="r"/>
            <a:endParaRPr lang="en-US" sz="2800" b="1" dirty="0">
              <a:solidFill>
                <a:schemeClr val="tx1"/>
              </a:solidFill>
              <a:latin typeface="Arial (Body)"/>
            </a:endParaRPr>
          </a:p>
        </p:txBody>
      </p:sp>
      <p:grpSp>
        <p:nvGrpSpPr>
          <p:cNvPr id="50" name="btfpRunningAgenda2Level198330">
            <a:extLst>
              <a:ext uri="{FF2B5EF4-FFF2-40B4-BE49-F238E27FC236}">
                <a16:creationId xmlns:a16="http://schemas.microsoft.com/office/drawing/2014/main" id="{5C9DCD3D-112E-E174-D2FF-7A602C9C041E}"/>
              </a:ext>
            </a:extLst>
          </p:cNvPr>
          <p:cNvGrpSpPr/>
          <p:nvPr/>
        </p:nvGrpSpPr>
        <p:grpSpPr>
          <a:xfrm rot="16200000">
            <a:off x="-728141" y="2096030"/>
            <a:ext cx="3252071" cy="230844"/>
            <a:chOff x="0" y="977900"/>
            <a:chExt cx="3626795" cy="257443"/>
          </a:xfrm>
        </p:grpSpPr>
        <p:sp>
          <p:nvSpPr>
            <p:cNvPr id="51" name="btfpRunningAgenda2LevelBarLeft198330">
              <a:extLst>
                <a:ext uri="{FF2B5EF4-FFF2-40B4-BE49-F238E27FC236}">
                  <a16:creationId xmlns:a16="http://schemas.microsoft.com/office/drawing/2014/main" id="{890C443F-291C-A230-A559-420AFCC64059}"/>
                </a:ext>
              </a:extLst>
            </p:cNvPr>
            <p:cNvSpPr/>
            <p:nvPr/>
          </p:nvSpPr>
          <p:spPr bwMode="gray">
            <a:xfrm>
              <a:off x="0" y="977900"/>
              <a:ext cx="2602665" cy="257443"/>
            </a:xfrm>
            <a:custGeom>
              <a:avLst/>
              <a:gdLst/>
              <a:ahLst/>
              <a:cxnLst/>
              <a:rect l="0" t="0" r="0" b="0"/>
              <a:pathLst>
                <a:path w="2602665" h="257443">
                  <a:moveTo>
                    <a:pt x="0" y="0"/>
                  </a:moveTo>
                  <a:lnTo>
                    <a:pt x="2602664" y="0"/>
                  </a:lnTo>
                  <a:lnTo>
                    <a:pt x="2547943" y="257442"/>
                  </a:lnTo>
                  <a:lnTo>
                    <a:pt x="0" y="257442"/>
                  </a:lnTo>
                  <a:close/>
                </a:path>
              </a:pathLst>
            </a:custGeom>
            <a:solidFill>
              <a:srgbClr val="304296"/>
            </a:solid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6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7800" indent="-177800" algn="l" defTabSz="711200" rtl="0" eaLnBrk="1" latinLnBrk="0" hangingPunct="1">
                <a:spcBef>
                  <a:spcPts val="1200"/>
                </a:spcBef>
                <a:buChar char="•"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711200" rtl="0" eaLnBrk="1" latinLnBrk="0" hangingPunct="1">
                <a:spcBef>
                  <a:spcPts val="600"/>
                </a:spcBef>
                <a:buChar char="–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33400" indent="-177800" algn="l" defTabSz="711200" rtl="0" eaLnBrk="1" latinLnBrk="0" hangingPunct="1">
                <a:spcBef>
                  <a:spcPts val="600"/>
                </a:spcBef>
                <a:buChar char="&gt;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711200" indent="-177800" algn="l" defTabSz="711200" rtl="0" eaLnBrk="1" latinLnBrk="0" hangingPunct="1">
                <a:spcBef>
                  <a:spcPts val="600"/>
                </a:spcBef>
                <a:buChar char="–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89000" indent="-177800" algn="l" defTabSz="711200" rtl="0" eaLnBrk="1" latinLnBrk="0" hangingPunct="1">
                <a:spcBef>
                  <a:spcPts val="600"/>
                </a:spcBef>
                <a:buChar char="&gt;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66800" indent="-177800" algn="l" defTabSz="711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44600" indent="-177800" algn="l" defTabSz="711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22400" indent="-177800" algn="l" defTabSz="711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00200" indent="-177800" algn="l" defTabSz="711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52" name="btfpRunningAgenda2LevelTextLeft198330">
              <a:extLst>
                <a:ext uri="{FF2B5EF4-FFF2-40B4-BE49-F238E27FC236}">
                  <a16:creationId xmlns:a16="http://schemas.microsoft.com/office/drawing/2014/main" id="{A298719C-8B3C-11CB-AA8E-05E6B1AA8460}"/>
                </a:ext>
              </a:extLst>
            </p:cNvPr>
            <p:cNvSpPr txBox="1"/>
            <p:nvPr/>
          </p:nvSpPr>
          <p:spPr bwMode="gray">
            <a:xfrm>
              <a:off x="0" y="977900"/>
              <a:ext cx="205877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>
              <a:defPPr>
                <a:defRPr lang="en-US"/>
              </a:defPPr>
              <a:lvl1pPr marL="177800" indent="-177800" algn="l" defTabSz="711200" rtl="0" eaLnBrk="1" latinLnBrk="0" hangingPunct="1">
                <a:spcBef>
                  <a:spcPts val="1200"/>
                </a:spcBef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711200" rtl="0" eaLnBrk="1" latinLnBrk="0" hangingPunct="1">
                <a:spcBef>
                  <a:spcPts val="600"/>
                </a:spcBef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3400" indent="-177800" algn="l" defTabSz="711200" rtl="0" eaLnBrk="1" latinLnBrk="0" hangingPunct="1">
                <a:spcBef>
                  <a:spcPts val="600"/>
                </a:spcBef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1200" indent="-177800" algn="l" defTabSz="711200" rtl="0" eaLnBrk="1" latinLnBrk="0" hangingPunct="1">
                <a:spcBef>
                  <a:spcPts val="600"/>
                </a:spcBef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89000" indent="-177800" algn="l" defTabSz="711200" rtl="0" eaLnBrk="1" latinLnBrk="0" hangingPunct="1">
                <a:spcBef>
                  <a:spcPts val="600"/>
                </a:spcBef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66800" indent="-177800" algn="l" defTabSz="711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44600" indent="-177800" algn="l" defTabSz="711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22400" indent="-177800" algn="l" defTabSz="711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00200" indent="-177800" algn="l" defTabSz="711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sz="1200" b="1" cap="all" spc="450" dirty="0">
                  <a:solidFill>
                    <a:srgbClr val="FFFFFF"/>
                  </a:solidFill>
                </a:rPr>
                <a:t>SEYCHELLES</a:t>
              </a:r>
            </a:p>
          </p:txBody>
        </p:sp>
        <p:sp>
          <p:nvSpPr>
            <p:cNvPr id="53" name="btfpRunningAgenda2LevelBarRight198330">
              <a:extLst>
                <a:ext uri="{FF2B5EF4-FFF2-40B4-BE49-F238E27FC236}">
                  <a16:creationId xmlns:a16="http://schemas.microsoft.com/office/drawing/2014/main" id="{B1F1E07B-AB9A-5E22-5555-0CE5C5BF85DB}"/>
                </a:ext>
              </a:extLst>
            </p:cNvPr>
            <p:cNvSpPr/>
            <p:nvPr/>
          </p:nvSpPr>
          <p:spPr bwMode="gray">
            <a:xfrm>
              <a:off x="2467822" y="977900"/>
              <a:ext cx="1061408" cy="257442"/>
            </a:xfrm>
            <a:custGeom>
              <a:avLst/>
              <a:gdLst>
                <a:gd name="connsiteX0" fmla="*/ 1061408 w 1061408"/>
                <a:gd name="connsiteY0" fmla="*/ 0 h 257442"/>
                <a:gd name="connsiteX1" fmla="*/ 1006687 w 1061408"/>
                <a:gd name="connsiteY1" fmla="*/ 257442 h 257442"/>
                <a:gd name="connsiteX2" fmla="*/ 0 w 1061408"/>
                <a:gd name="connsiteY2" fmla="*/ 257442 h 257442"/>
                <a:gd name="connsiteX3" fmla="*/ 54721 w 1061408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408" h="257442">
                  <a:moveTo>
                    <a:pt x="1061408" y="0"/>
                  </a:moveTo>
                  <a:lnTo>
                    <a:pt x="1006687" y="257442"/>
                  </a:lnTo>
                  <a:lnTo>
                    <a:pt x="0" y="257442"/>
                  </a:lnTo>
                  <a:lnTo>
                    <a:pt x="54721" y="0"/>
                  </a:lnTo>
                  <a:close/>
                </a:path>
              </a:pathLst>
            </a:custGeom>
            <a:solidFill>
              <a:srgbClr val="0098D9"/>
            </a:solid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6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7800" indent="-177800" algn="l" defTabSz="711200" rtl="0" eaLnBrk="1" latinLnBrk="0" hangingPunct="1">
                <a:spcBef>
                  <a:spcPts val="1200"/>
                </a:spcBef>
                <a:buChar char="•"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711200" rtl="0" eaLnBrk="1" latinLnBrk="0" hangingPunct="1">
                <a:spcBef>
                  <a:spcPts val="600"/>
                </a:spcBef>
                <a:buChar char="–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33400" indent="-177800" algn="l" defTabSz="711200" rtl="0" eaLnBrk="1" latinLnBrk="0" hangingPunct="1">
                <a:spcBef>
                  <a:spcPts val="600"/>
                </a:spcBef>
                <a:buChar char="&gt;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711200" indent="-177800" algn="l" defTabSz="711200" rtl="0" eaLnBrk="1" latinLnBrk="0" hangingPunct="1">
                <a:spcBef>
                  <a:spcPts val="600"/>
                </a:spcBef>
                <a:buChar char="–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89000" indent="-177800" algn="l" defTabSz="711200" rtl="0" eaLnBrk="1" latinLnBrk="0" hangingPunct="1">
                <a:spcBef>
                  <a:spcPts val="600"/>
                </a:spcBef>
                <a:buChar char="&gt;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66800" indent="-177800" algn="l" defTabSz="711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44600" indent="-177800" algn="l" defTabSz="711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22400" indent="-177800" algn="l" defTabSz="711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00200" indent="-177800" algn="l" defTabSz="711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54" name="btfpRunningAgenda2LevelTextRight198330">
              <a:extLst>
                <a:ext uri="{FF2B5EF4-FFF2-40B4-BE49-F238E27FC236}">
                  <a16:creationId xmlns:a16="http://schemas.microsoft.com/office/drawing/2014/main" id="{7B509AFD-679D-191A-D020-191D0A4C3526}"/>
                </a:ext>
              </a:extLst>
            </p:cNvPr>
            <p:cNvSpPr txBox="1"/>
            <p:nvPr/>
          </p:nvSpPr>
          <p:spPr bwMode="gray">
            <a:xfrm>
              <a:off x="2467822" y="977900"/>
              <a:ext cx="1158973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>
              <a:defPPr>
                <a:defRPr lang="en-US"/>
              </a:defPPr>
              <a:lvl1pPr marL="177800" indent="-177800" algn="l" defTabSz="711200" rtl="0" eaLnBrk="1" latinLnBrk="0" hangingPunct="1">
                <a:spcBef>
                  <a:spcPts val="1200"/>
                </a:spcBef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711200" rtl="0" eaLnBrk="1" latinLnBrk="0" hangingPunct="1">
                <a:spcBef>
                  <a:spcPts val="600"/>
                </a:spcBef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3400" indent="-177800" algn="l" defTabSz="711200" rtl="0" eaLnBrk="1" latinLnBrk="0" hangingPunct="1">
                <a:spcBef>
                  <a:spcPts val="600"/>
                </a:spcBef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1200" indent="-177800" algn="l" defTabSz="711200" rtl="0" eaLnBrk="1" latinLnBrk="0" hangingPunct="1">
                <a:spcBef>
                  <a:spcPts val="600"/>
                </a:spcBef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89000" indent="-177800" algn="l" defTabSz="711200" rtl="0" eaLnBrk="1" latinLnBrk="0" hangingPunct="1">
                <a:spcBef>
                  <a:spcPts val="600"/>
                </a:spcBef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66800" indent="-177800" algn="l" defTabSz="711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44600" indent="-177800" algn="l" defTabSz="711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22400" indent="-177800" algn="l" defTabSz="711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00200" indent="-177800" algn="l" defTabSz="711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sz="1200" b="1" cap="all" spc="450" dirty="0">
                  <a:solidFill>
                    <a:srgbClr val="FFFFFF"/>
                  </a:solidFill>
                </a:rPr>
                <a:t>IOT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8FB1DF91-6193-5EB1-B8F6-5ADBB8363871}"/>
              </a:ext>
            </a:extLst>
          </p:cNvPr>
          <p:cNvSpPr/>
          <p:nvPr/>
        </p:nvSpPr>
        <p:spPr>
          <a:xfrm>
            <a:off x="8501298" y="2636056"/>
            <a:ext cx="1454116" cy="1524074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840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r="10519" b="12339"/>
          <a:stretch/>
        </p:blipFill>
        <p:spPr bwMode="auto">
          <a:xfrm>
            <a:off x="1524000" y="1215257"/>
            <a:ext cx="9147450" cy="49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fgeronde rechthoek 5"/>
          <p:cNvSpPr/>
          <p:nvPr/>
        </p:nvSpPr>
        <p:spPr bwMode="auto">
          <a:xfrm>
            <a:off x="9279147" y="4273633"/>
            <a:ext cx="1281349" cy="4881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BE" sz="1000" dirty="0"/>
              <a:t>Primary &amp; Secondary DAFs</a:t>
            </a:r>
            <a:endParaRPr lang="nl-BE" sz="1000" u="sng" dirty="0">
              <a:latin typeface="Tahoma" pitchFamily="34" charset="0"/>
            </a:endParaRPr>
          </a:p>
        </p:txBody>
      </p:sp>
      <p:cxnSp>
        <p:nvCxnSpPr>
          <p:cNvPr id="22" name="Rechte verbindingslijn met pijl 6"/>
          <p:cNvCxnSpPr>
            <a:cxnSpLocks/>
            <a:stCxn id="21" idx="1"/>
          </p:cNvCxnSpPr>
          <p:nvPr/>
        </p:nvCxnSpPr>
        <p:spPr bwMode="auto">
          <a:xfrm flipH="1">
            <a:off x="8256240" y="4517708"/>
            <a:ext cx="1022906" cy="1159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Afgeronde rechthoek 9"/>
          <p:cNvSpPr/>
          <p:nvPr/>
        </p:nvSpPr>
        <p:spPr bwMode="auto">
          <a:xfrm>
            <a:off x="7176277" y="3102691"/>
            <a:ext cx="1134126" cy="4224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BE" sz="1000" u="sng" dirty="0">
                <a:latin typeface="Tahoma" pitchFamily="34" charset="0"/>
              </a:rPr>
              <a:t>Equalization tank</a:t>
            </a:r>
          </a:p>
        </p:txBody>
      </p:sp>
      <p:sp>
        <p:nvSpPr>
          <p:cNvPr id="24" name="Afgeronde rechthoek 16"/>
          <p:cNvSpPr/>
          <p:nvPr/>
        </p:nvSpPr>
        <p:spPr bwMode="auto">
          <a:xfrm>
            <a:off x="5363807" y="2210703"/>
            <a:ext cx="1094503" cy="263176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BE" sz="1000" dirty="0" err="1"/>
              <a:t>Sludge</a:t>
            </a:r>
            <a:r>
              <a:rPr lang="nl-BE" sz="1000" dirty="0"/>
              <a:t> digester</a:t>
            </a:r>
            <a:endParaRPr lang="nl-BE" sz="1000" u="sng" dirty="0">
              <a:latin typeface="Tahoma" pitchFamily="34" charset="0"/>
            </a:endParaRPr>
          </a:p>
        </p:txBody>
      </p:sp>
      <p:sp>
        <p:nvSpPr>
          <p:cNvPr id="25" name="Afgeronde rechthoek 9"/>
          <p:cNvSpPr/>
          <p:nvPr/>
        </p:nvSpPr>
        <p:spPr bwMode="auto">
          <a:xfrm>
            <a:off x="7086490" y="1577328"/>
            <a:ext cx="866278" cy="44005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BE" sz="1000" u="sng" dirty="0" err="1">
                <a:latin typeface="Tahoma" pitchFamily="34" charset="0"/>
              </a:rPr>
              <a:t>Sludge</a:t>
            </a:r>
            <a:r>
              <a:rPr lang="nl-BE" sz="1000" u="sng" dirty="0">
                <a:latin typeface="Tahoma" pitchFamily="34" charset="0"/>
              </a:rPr>
              <a:t> Storage</a:t>
            </a:r>
          </a:p>
        </p:txBody>
      </p:sp>
      <p:cxnSp>
        <p:nvCxnSpPr>
          <p:cNvPr id="26" name="Rechte verbindingslijn met pijl 10"/>
          <p:cNvCxnSpPr>
            <a:cxnSpLocks/>
          </p:cNvCxnSpPr>
          <p:nvPr/>
        </p:nvCxnSpPr>
        <p:spPr bwMode="auto">
          <a:xfrm flipH="1">
            <a:off x="7026055" y="2044640"/>
            <a:ext cx="300447" cy="5276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Afgeronde rechthoek 9"/>
          <p:cNvSpPr/>
          <p:nvPr/>
        </p:nvSpPr>
        <p:spPr bwMode="auto">
          <a:xfrm>
            <a:off x="1642806" y="1743238"/>
            <a:ext cx="1056904" cy="30140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BE" sz="1000" dirty="0">
                <a:latin typeface="Tahoma" pitchFamily="34" charset="0"/>
              </a:rPr>
              <a:t>Biogas flare</a:t>
            </a:r>
          </a:p>
        </p:txBody>
      </p:sp>
      <p:cxnSp>
        <p:nvCxnSpPr>
          <p:cNvPr id="28" name="Rechte verbindingslijn met pijl 10"/>
          <p:cNvCxnSpPr>
            <a:cxnSpLocks/>
          </p:cNvCxnSpPr>
          <p:nvPr/>
        </p:nvCxnSpPr>
        <p:spPr bwMode="auto">
          <a:xfrm>
            <a:off x="2171258" y="2017387"/>
            <a:ext cx="124639" cy="9276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Afgeronde rechthoek 16">
            <a:extLst>
              <a:ext uri="{FF2B5EF4-FFF2-40B4-BE49-F238E27FC236}">
                <a16:creationId xmlns:a16="http://schemas.microsoft.com/office/drawing/2014/main" id="{8C880C6E-4488-C928-888F-1091C6C07116}"/>
              </a:ext>
            </a:extLst>
          </p:cNvPr>
          <p:cNvSpPr/>
          <p:nvPr/>
        </p:nvSpPr>
        <p:spPr bwMode="auto">
          <a:xfrm>
            <a:off x="2863642" y="2079115"/>
            <a:ext cx="1094503" cy="263176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BE" sz="1000" u="sng" dirty="0">
                <a:latin typeface="Tahoma" pitchFamily="34" charset="0"/>
              </a:rPr>
              <a:t>Anoxic tank</a:t>
            </a:r>
          </a:p>
        </p:txBody>
      </p:sp>
      <p:sp>
        <p:nvSpPr>
          <p:cNvPr id="30" name="Afgeronde rechthoek 16">
            <a:extLst>
              <a:ext uri="{FF2B5EF4-FFF2-40B4-BE49-F238E27FC236}">
                <a16:creationId xmlns:a16="http://schemas.microsoft.com/office/drawing/2014/main" id="{3906F9C0-1BF1-A50D-EBA8-F35F35E1D855}"/>
              </a:ext>
            </a:extLst>
          </p:cNvPr>
          <p:cNvSpPr/>
          <p:nvPr/>
        </p:nvSpPr>
        <p:spPr bwMode="auto">
          <a:xfrm>
            <a:off x="3749056" y="3434216"/>
            <a:ext cx="1094503" cy="263176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BE" sz="1000" u="sng" dirty="0" err="1">
                <a:latin typeface="Tahoma" pitchFamily="34" charset="0"/>
              </a:rPr>
              <a:t>Airation</a:t>
            </a:r>
            <a:r>
              <a:rPr lang="nl-BE" sz="1000" u="sng" dirty="0">
                <a:latin typeface="Tahoma" pitchFamily="34" charset="0"/>
              </a:rPr>
              <a:t> tank</a:t>
            </a:r>
          </a:p>
        </p:txBody>
      </p:sp>
      <p:sp>
        <p:nvSpPr>
          <p:cNvPr id="31" name="Title 8"/>
          <p:cNvSpPr txBox="1">
            <a:spLocks/>
          </p:cNvSpPr>
          <p:nvPr/>
        </p:nvSpPr>
        <p:spPr>
          <a:xfrm>
            <a:off x="383458" y="226046"/>
            <a:ext cx="10287992" cy="524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Water Treatment plant &amp; Bio Gas production</a:t>
            </a:r>
          </a:p>
        </p:txBody>
      </p:sp>
    </p:spTree>
    <p:extLst>
      <p:ext uri="{BB962C8B-B14F-4D97-AF65-F5344CB8AC3E}">
        <p14:creationId xmlns:p14="http://schemas.microsoft.com/office/powerpoint/2010/main" val="4685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8"/>
          <p:cNvSpPr txBox="1">
            <a:spLocks/>
          </p:cNvSpPr>
          <p:nvPr/>
        </p:nvSpPr>
        <p:spPr>
          <a:xfrm>
            <a:off x="383458" y="226046"/>
            <a:ext cx="10287992" cy="524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flow diagram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6" y="750646"/>
            <a:ext cx="9144508" cy="59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H="1">
            <a:off x="7508549" y="3918319"/>
            <a:ext cx="163794" cy="178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08549" y="3875178"/>
            <a:ext cx="152400" cy="178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749F46C-E84F-5FE2-A3D1-97E0D53C7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136" y="4008999"/>
            <a:ext cx="837701" cy="8265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EF9B32-EF21-8605-2428-8732DACB64AA}"/>
              </a:ext>
            </a:extLst>
          </p:cNvPr>
          <p:cNvSpPr txBox="1"/>
          <p:nvPr/>
        </p:nvSpPr>
        <p:spPr>
          <a:xfrm>
            <a:off x="10178334" y="4068322"/>
            <a:ext cx="11301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Sludge incinerator to be installed &amp; operational end March 2025</a:t>
            </a:r>
            <a:endParaRPr lang="en-SC" sz="10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694757-95C7-545A-B038-FC2A7166DF65}"/>
              </a:ext>
            </a:extLst>
          </p:cNvPr>
          <p:cNvCxnSpPr>
            <a:cxnSpLocks/>
          </p:cNvCxnSpPr>
          <p:nvPr/>
        </p:nvCxnSpPr>
        <p:spPr>
          <a:xfrm>
            <a:off x="1372028" y="2874033"/>
            <a:ext cx="544150" cy="114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6A4CFE-D9B5-07E0-96F9-D0266DBB0360}"/>
              </a:ext>
            </a:extLst>
          </p:cNvPr>
          <p:cNvCxnSpPr>
            <a:cxnSpLocks/>
          </p:cNvCxnSpPr>
          <p:nvPr/>
        </p:nvCxnSpPr>
        <p:spPr>
          <a:xfrm flipH="1">
            <a:off x="1372028" y="2874033"/>
            <a:ext cx="585500" cy="114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FBDE69-9925-F050-E4F0-D6EEB5B27004}"/>
              </a:ext>
            </a:extLst>
          </p:cNvPr>
          <p:cNvCxnSpPr>
            <a:cxnSpLocks/>
          </p:cNvCxnSpPr>
          <p:nvPr/>
        </p:nvCxnSpPr>
        <p:spPr>
          <a:xfrm>
            <a:off x="1351353" y="3645701"/>
            <a:ext cx="564825" cy="277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69395F8-A6A8-2894-4809-7F72F40FCEA3}"/>
              </a:ext>
            </a:extLst>
          </p:cNvPr>
          <p:cNvCxnSpPr>
            <a:cxnSpLocks/>
          </p:cNvCxnSpPr>
          <p:nvPr/>
        </p:nvCxnSpPr>
        <p:spPr>
          <a:xfrm flipH="1">
            <a:off x="1351353" y="3645701"/>
            <a:ext cx="585500" cy="229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265B9CD-7019-0661-22D9-886B2623D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40373"/>
              </p:ext>
            </p:extLst>
          </p:nvPr>
        </p:nvGraphicFramePr>
        <p:xfrm>
          <a:off x="7508549" y="974352"/>
          <a:ext cx="2921000" cy="707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2737">
                  <a:extLst>
                    <a:ext uri="{9D8B030D-6E8A-4147-A177-3AD203B41FA5}">
                      <a16:colId xmlns:a16="http://schemas.microsoft.com/office/drawing/2014/main" val="1261375956"/>
                    </a:ext>
                  </a:extLst>
                </a:gridCol>
                <a:gridCol w="964973">
                  <a:extLst>
                    <a:ext uri="{9D8B030D-6E8A-4147-A177-3AD203B41FA5}">
                      <a16:colId xmlns:a16="http://schemas.microsoft.com/office/drawing/2014/main" val="3343188776"/>
                    </a:ext>
                  </a:extLst>
                </a:gridCol>
                <a:gridCol w="743290">
                  <a:extLst>
                    <a:ext uri="{9D8B030D-6E8A-4147-A177-3AD203B41FA5}">
                      <a16:colId xmlns:a16="http://schemas.microsoft.com/office/drawing/2014/main" val="3682748965"/>
                    </a:ext>
                  </a:extLst>
                </a:gridCol>
              </a:tblGrid>
              <a:tr h="23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Sluge generated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12-15 T/day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2000T/year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6009104"/>
                  </a:ext>
                </a:extLst>
              </a:tr>
              <a:tr h="23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Biogas generated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2000Nm³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S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0617362"/>
                  </a:ext>
                </a:extLst>
              </a:tr>
              <a:tr h="23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Water content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C" sz="1100" u="none" strike="noStrike">
                          <a:effectLst/>
                        </a:rPr>
                        <a:t>85%</a:t>
                      </a:r>
                      <a:endParaRPr lang="en-S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S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79471385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577D289-0A71-353A-D4F3-85B2094F5CFF}"/>
              </a:ext>
            </a:extLst>
          </p:cNvPr>
          <p:cNvCxnSpPr>
            <a:cxnSpLocks/>
          </p:cNvCxnSpPr>
          <p:nvPr/>
        </p:nvCxnSpPr>
        <p:spPr>
          <a:xfrm>
            <a:off x="8781047" y="6517471"/>
            <a:ext cx="9625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1B8AA8-87FA-9AEA-7D26-2798C2BDFEC3}"/>
              </a:ext>
            </a:extLst>
          </p:cNvPr>
          <p:cNvCxnSpPr/>
          <p:nvPr/>
        </p:nvCxnSpPr>
        <p:spPr>
          <a:xfrm flipV="1">
            <a:off x="9743574" y="4835531"/>
            <a:ext cx="0" cy="1681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064F3C-4EAB-814C-5C2C-A4FA124C2447}"/>
              </a:ext>
            </a:extLst>
          </p:cNvPr>
          <p:cNvCxnSpPr/>
          <p:nvPr/>
        </p:nvCxnSpPr>
        <p:spPr>
          <a:xfrm>
            <a:off x="6495047" y="6517471"/>
            <a:ext cx="8061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9957F27-925C-8595-C618-EE6FC3728EAB}"/>
              </a:ext>
            </a:extLst>
          </p:cNvPr>
          <p:cNvSpPr/>
          <p:nvPr/>
        </p:nvSpPr>
        <p:spPr>
          <a:xfrm>
            <a:off x="7301163" y="6332437"/>
            <a:ext cx="1479882" cy="2427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Landfill</a:t>
            </a:r>
            <a:endParaRPr lang="en-SC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1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177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(Body)</vt:lpstr>
      <vt:lpstr>Calibri</vt:lpstr>
      <vt:lpstr>Calibri Light</vt:lpstr>
      <vt:lpstr>Tahoma</vt:lpstr>
      <vt:lpstr>Office Theme</vt:lpstr>
      <vt:lpstr>Indian Ocean Tuna Ltd. (IOT)</vt:lpstr>
      <vt:lpstr>Iot before and now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ADVITRUST</dc:creator>
  <cp:lastModifiedBy>ADVITRUST</cp:lastModifiedBy>
  <cp:revision>16</cp:revision>
  <dcterms:created xsi:type="dcterms:W3CDTF">2025-01-27T12:01:13Z</dcterms:created>
  <dcterms:modified xsi:type="dcterms:W3CDTF">2025-01-27T15:43:44Z</dcterms:modified>
</cp:coreProperties>
</file>