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0" r:id="rId6"/>
    <p:sldId id="261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D6FF7E"/>
    <a:srgbClr val="23A1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79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2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" y="0"/>
            <a:ext cx="1219174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1050" y="1884363"/>
            <a:ext cx="7353300" cy="1735137"/>
          </a:xfrm>
          <a:prstGeom prst="rect">
            <a:avLst/>
          </a:prstGeo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0385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CA5EB-95F6-4420-8CEE-EFAC5FE63E7C}" type="datetimeFigureOut">
              <a:rPr lang="fr-FR" smtClean="0"/>
              <a:t>27/01/2025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3C9977-8180-41E3-905D-1301F5286C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236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CA5EB-95F6-4420-8CEE-EFAC5FE63E7C}" type="datetimeFigureOut">
              <a:rPr lang="fr-FR" smtClean="0"/>
              <a:t>27/01/2025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3C9977-8180-41E3-905D-1301F5286C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3150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7566" flipV="1">
            <a:off x="-4546441" y="-106692"/>
            <a:ext cx="12966794" cy="1296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97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0"/>
          <a:stretch/>
        </p:blipFill>
        <p:spPr>
          <a:xfrm>
            <a:off x="8810624" y="0"/>
            <a:ext cx="3381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759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CA5EB-95F6-4420-8CEE-EFAC5FE63E7C}" type="datetimeFigureOut">
              <a:rPr lang="fr-FR" smtClean="0"/>
              <a:t>27/01/2025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3C9977-8180-41E3-905D-1301F5286C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575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CA5EB-95F6-4420-8CEE-EFAC5FE63E7C}" type="datetimeFigureOut">
              <a:rPr lang="fr-FR" smtClean="0"/>
              <a:t>27/01/2025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3C9977-8180-41E3-905D-1301F5286C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8912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CA5EB-95F6-4420-8CEE-EFAC5FE63E7C}" type="datetimeFigureOut">
              <a:rPr lang="fr-FR" smtClean="0"/>
              <a:t>27/01/2025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3C9977-8180-41E3-905D-1301F5286C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331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CA5EB-95F6-4420-8CEE-EFAC5FE63E7C}" type="datetimeFigureOut">
              <a:rPr lang="fr-FR" smtClean="0"/>
              <a:t>27/01/2025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3C9977-8180-41E3-905D-1301F5286C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7141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CA5EB-95F6-4420-8CEE-EFAC5FE63E7C}" type="datetimeFigureOut">
              <a:rPr lang="fr-FR" smtClean="0"/>
              <a:t>27/01/2025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3C9977-8180-41E3-905D-1301F5286C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4565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CA5EB-95F6-4420-8CEE-EFAC5FE63E7C}" type="datetimeFigureOut">
              <a:rPr lang="fr-FR" smtClean="0"/>
              <a:t>27/01/2025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3C9977-8180-41E3-905D-1301F5286C5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0154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255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70000"/>
            <a:ext cx="8026400" cy="3149599"/>
          </a:xfrm>
        </p:spPr>
        <p:txBody>
          <a:bodyPr>
            <a:noAutofit/>
          </a:bodyPr>
          <a:lstStyle/>
          <a:p>
            <a:r>
              <a:rPr lang="fr-FR" sz="5400" dirty="0" smtClean="0"/>
              <a:t>La contribution de   l'institut de recherche à l'industrie de la gestion des déchets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DF539B-3E4A-2828-5471-088A2DA2E9EA}"/>
              </a:ext>
            </a:extLst>
          </p:cNvPr>
          <p:cNvSpPr txBox="1"/>
          <p:nvPr/>
        </p:nvSpPr>
        <p:spPr>
          <a:xfrm>
            <a:off x="964096" y="5019261"/>
            <a:ext cx="77127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D.Dookee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Directeur Adjoint</a:t>
            </a:r>
          </a:p>
          <a:p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Département de la gestion des déchets et de la récupération des ressources </a:t>
            </a:r>
          </a:p>
          <a:p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Ministère de l’Environnement, de la Gestion des déchets solides et du Changement climatique</a:t>
            </a:r>
          </a:p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République de Maurice </a:t>
            </a:r>
            <a:endParaRPr lang="en-M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352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" y="0"/>
            <a:ext cx="12191746" cy="68580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0075"/>
          </a:xfrm>
        </p:spPr>
        <p:txBody>
          <a:bodyPr>
            <a:noAutofit/>
          </a:bodyPr>
          <a:lstStyle/>
          <a:p>
            <a:r>
              <a:rPr lang="fr-FR" sz="32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ÉTAT ACTUEL DE LA GESTION DES DÉCHETS</a:t>
            </a:r>
            <a:endParaRPr lang="fr-FR" sz="3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ontent Placeholder 3">
            <a:extLst>
              <a:ext uri="{FF2B5EF4-FFF2-40B4-BE49-F238E27FC236}">
                <a16:creationId xmlns:a16="http://schemas.microsoft.com/office/drawing/2014/main" id="{ED3CA21A-7185-59C6-860D-456BF05C7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348" y="1270000"/>
            <a:ext cx="10409452" cy="498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21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 txBox="1">
            <a:spLocks/>
          </p:cNvSpPr>
          <p:nvPr/>
        </p:nvSpPr>
        <p:spPr>
          <a:xfrm>
            <a:off x="383458" y="226046"/>
            <a:ext cx="8421396" cy="4773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VALORISATION DE LA MATIÈRE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BF2B9C2A-9E5B-DABB-9BB3-392687D78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58" y="1168250"/>
            <a:ext cx="10777329" cy="477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791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 txBox="1">
            <a:spLocks/>
          </p:cNvSpPr>
          <p:nvPr/>
        </p:nvSpPr>
        <p:spPr>
          <a:xfrm>
            <a:off x="383458" y="226046"/>
            <a:ext cx="8421396" cy="9423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CARACTÉRISATION DES DÉCHETS </a:t>
            </a:r>
          </a:p>
          <a:p>
            <a:r>
              <a:rPr lang="fr-FR" sz="32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(UNIVERSITE DE ILE MAURICE) </a:t>
            </a:r>
            <a:endParaRPr lang="en-US" sz="3200" b="1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5DAA74EA-D071-8E4F-6144-86150D41C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548" y="1825625"/>
            <a:ext cx="981986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35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Content Placeholder 3">
            <a:extLst>
              <a:ext uri="{FF2B5EF4-FFF2-40B4-BE49-F238E27FC236}">
                <a16:creationId xmlns:a16="http://schemas.microsoft.com/office/drawing/2014/main" id="{6B508699-0284-47D1-535C-440268C499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033671" y="1882750"/>
            <a:ext cx="10147852" cy="4359024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1412B46E-007C-7754-8631-A79C6BAA79C6}"/>
              </a:ext>
            </a:extLst>
          </p:cNvPr>
          <p:cNvSpPr txBox="1"/>
          <p:nvPr/>
        </p:nvSpPr>
        <p:spPr>
          <a:xfrm>
            <a:off x="1232452" y="2196548"/>
            <a:ext cx="9352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endParaRPr lang="en-MU" dirty="0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5908675" y="3549650"/>
            <a:ext cx="5727700" cy="2692400"/>
            <a:chOff x="3722" y="2236"/>
            <a:chExt cx="3608" cy="1696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3722" y="2236"/>
              <a:ext cx="3608" cy="1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3765" y="2236"/>
              <a:ext cx="21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anose="020B0604020202020204" pitchFamily="34" charset="0"/>
                </a:rPr>
                <a:t>Cap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3941" y="2236"/>
              <a:ext cx="25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anose="020B0604020202020204" pitchFamily="34" charset="0"/>
                </a:rPr>
                <a:t>acity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4162" y="2236"/>
              <a:ext cx="3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anose="020B0604020202020204" pitchFamily="34" charset="0"/>
                </a:rPr>
                <a:t> 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4897" y="2236"/>
              <a:ext cx="201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anose="020B0604020202020204" pitchFamily="34" charset="0"/>
                </a:rPr>
                <a:t>40,000 tons of selected organic waste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60" name="Rectangle 9"/>
            <p:cNvSpPr>
              <a:spLocks noChangeArrowheads="1"/>
            </p:cNvSpPr>
            <p:nvPr/>
          </p:nvSpPr>
          <p:spPr bwMode="auto">
            <a:xfrm>
              <a:off x="6635" y="2236"/>
              <a:ext cx="3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anose="020B0604020202020204" pitchFamily="34" charset="0"/>
                </a:rPr>
                <a:t> 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61" name="Rectangle 10"/>
            <p:cNvSpPr>
              <a:spLocks noChangeArrowheads="1"/>
            </p:cNvSpPr>
            <p:nvPr/>
          </p:nvSpPr>
          <p:spPr bwMode="auto">
            <a:xfrm>
              <a:off x="4897" y="2372"/>
              <a:ext cx="3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anose="020B0604020202020204" pitchFamily="34" charset="0"/>
                </a:rPr>
                <a:t> 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62" name="Rectangle 11"/>
            <p:cNvSpPr>
              <a:spLocks noChangeArrowheads="1"/>
            </p:cNvSpPr>
            <p:nvPr/>
          </p:nvSpPr>
          <p:spPr bwMode="auto">
            <a:xfrm>
              <a:off x="4922" y="2372"/>
              <a:ext cx="3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anose="020B0604020202020204" pitchFamily="34" charset="0"/>
                </a:rPr>
                <a:t> 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63" name="Rectangle 12"/>
            <p:cNvSpPr>
              <a:spLocks noChangeArrowheads="1"/>
            </p:cNvSpPr>
            <p:nvPr/>
          </p:nvSpPr>
          <p:spPr bwMode="auto">
            <a:xfrm>
              <a:off x="3765" y="2509"/>
              <a:ext cx="1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anose="020B0604020202020204" pitchFamily="34" charset="0"/>
                </a:rPr>
                <a:t>Met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64" name="Rectangle 13"/>
            <p:cNvSpPr>
              <a:spLocks noChangeArrowheads="1"/>
            </p:cNvSpPr>
            <p:nvPr/>
          </p:nvSpPr>
          <p:spPr bwMode="auto">
            <a:xfrm>
              <a:off x="3958" y="2509"/>
              <a:ext cx="88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anose="020B0604020202020204" pitchFamily="34" charset="0"/>
                </a:rPr>
                <a:t>hane Generation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65" name="Rectangle 14"/>
            <p:cNvSpPr>
              <a:spLocks noChangeArrowheads="1"/>
            </p:cNvSpPr>
            <p:nvPr/>
          </p:nvSpPr>
          <p:spPr bwMode="auto">
            <a:xfrm>
              <a:off x="4737" y="2509"/>
              <a:ext cx="3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anose="020B0604020202020204" pitchFamily="34" charset="0"/>
                </a:rPr>
                <a:t> 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66" name="Rectangle 15"/>
            <p:cNvSpPr>
              <a:spLocks noChangeArrowheads="1"/>
            </p:cNvSpPr>
            <p:nvPr/>
          </p:nvSpPr>
          <p:spPr bwMode="auto">
            <a:xfrm>
              <a:off x="4897" y="2509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anose="020B0604020202020204" pitchFamily="34" charset="0"/>
                </a:rPr>
                <a:t>5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67" name="Rectangle 16"/>
            <p:cNvSpPr>
              <a:spLocks noChangeArrowheads="1"/>
            </p:cNvSpPr>
            <p:nvPr/>
          </p:nvSpPr>
          <p:spPr bwMode="auto">
            <a:xfrm>
              <a:off x="4954" y="2509"/>
              <a:ext cx="28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anose="020B0604020202020204" pitchFamily="34" charset="0"/>
                </a:rPr>
                <a:t>M m3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68" name="Rectangle 17"/>
            <p:cNvSpPr>
              <a:spLocks noChangeArrowheads="1"/>
            </p:cNvSpPr>
            <p:nvPr/>
          </p:nvSpPr>
          <p:spPr bwMode="auto">
            <a:xfrm>
              <a:off x="5226" y="2509"/>
              <a:ext cx="3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anose="020B0604020202020204" pitchFamily="34" charset="0"/>
                </a:rPr>
                <a:t> 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69" name="Rectangle 18"/>
            <p:cNvSpPr>
              <a:spLocks noChangeArrowheads="1"/>
            </p:cNvSpPr>
            <p:nvPr/>
          </p:nvSpPr>
          <p:spPr bwMode="auto">
            <a:xfrm>
              <a:off x="4897" y="2648"/>
              <a:ext cx="3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anose="020B0604020202020204" pitchFamily="34" charset="0"/>
                </a:rPr>
                <a:t> 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70" name="Rectangle 19"/>
            <p:cNvSpPr>
              <a:spLocks noChangeArrowheads="1"/>
            </p:cNvSpPr>
            <p:nvPr/>
          </p:nvSpPr>
          <p:spPr bwMode="auto">
            <a:xfrm>
              <a:off x="3765" y="2780"/>
              <a:ext cx="96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anose="020B0604020202020204" pitchFamily="34" charset="0"/>
                </a:rPr>
                <a:t>Power Generation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71" name="Rectangle 20"/>
            <p:cNvSpPr>
              <a:spLocks noChangeArrowheads="1"/>
            </p:cNvSpPr>
            <p:nvPr/>
          </p:nvSpPr>
          <p:spPr bwMode="auto">
            <a:xfrm>
              <a:off x="4609" y="2780"/>
              <a:ext cx="3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anose="020B0604020202020204" pitchFamily="34" charset="0"/>
                </a:rPr>
                <a:t> 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72" name="Rectangle 21"/>
            <p:cNvSpPr>
              <a:spLocks noChangeArrowheads="1"/>
            </p:cNvSpPr>
            <p:nvPr/>
          </p:nvSpPr>
          <p:spPr bwMode="auto">
            <a:xfrm>
              <a:off x="4897" y="2782"/>
              <a:ext cx="6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anose="020B0604020202020204" pitchFamily="34" charset="0"/>
                </a:rPr>
                <a:t>~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73" name="Rectangle 22"/>
            <p:cNvSpPr>
              <a:spLocks noChangeArrowheads="1"/>
            </p:cNvSpPr>
            <p:nvPr/>
          </p:nvSpPr>
          <p:spPr bwMode="auto">
            <a:xfrm>
              <a:off x="4954" y="2786"/>
              <a:ext cx="42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anose="020B0604020202020204" pitchFamily="34" charset="0"/>
                </a:rPr>
                <a:t>17 GWh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74" name="Rectangle 23"/>
            <p:cNvSpPr>
              <a:spLocks noChangeArrowheads="1"/>
            </p:cNvSpPr>
            <p:nvPr/>
          </p:nvSpPr>
          <p:spPr bwMode="auto">
            <a:xfrm>
              <a:off x="5326" y="2786"/>
              <a:ext cx="3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anose="020B0604020202020204" pitchFamily="34" charset="0"/>
                </a:rPr>
                <a:t> 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75" name="Rectangle 24"/>
            <p:cNvSpPr>
              <a:spLocks noChangeArrowheads="1"/>
            </p:cNvSpPr>
            <p:nvPr/>
          </p:nvSpPr>
          <p:spPr bwMode="auto">
            <a:xfrm>
              <a:off x="4897" y="2923"/>
              <a:ext cx="3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anose="020B0604020202020204" pitchFamily="34" charset="0"/>
                </a:rPr>
                <a:t> 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76" name="Rectangle 25"/>
            <p:cNvSpPr>
              <a:spLocks noChangeArrowheads="1"/>
            </p:cNvSpPr>
            <p:nvPr/>
          </p:nvSpPr>
          <p:spPr bwMode="auto">
            <a:xfrm>
              <a:off x="3765" y="3059"/>
              <a:ext cx="50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anose="020B0604020202020204" pitchFamily="34" charset="0"/>
                </a:rPr>
                <a:t>Digestate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77" name="Rectangle 26"/>
            <p:cNvSpPr>
              <a:spLocks noChangeArrowheads="1"/>
            </p:cNvSpPr>
            <p:nvPr/>
          </p:nvSpPr>
          <p:spPr bwMode="auto">
            <a:xfrm>
              <a:off x="4202" y="3059"/>
              <a:ext cx="3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anose="020B0604020202020204" pitchFamily="34" charset="0"/>
                </a:rPr>
                <a:t>/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78" name="Rectangle 27"/>
            <p:cNvSpPr>
              <a:spLocks noChangeArrowheads="1"/>
            </p:cNvSpPr>
            <p:nvPr/>
          </p:nvSpPr>
          <p:spPr bwMode="auto">
            <a:xfrm>
              <a:off x="4247" y="3059"/>
              <a:ext cx="47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anose="020B0604020202020204" pitchFamily="34" charset="0"/>
                </a:rPr>
                <a:t>compost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79" name="Rectangle 28"/>
            <p:cNvSpPr>
              <a:spLocks noChangeArrowheads="1"/>
            </p:cNvSpPr>
            <p:nvPr/>
          </p:nvSpPr>
          <p:spPr bwMode="auto">
            <a:xfrm>
              <a:off x="4647" y="3059"/>
              <a:ext cx="3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anose="020B0604020202020204" pitchFamily="34" charset="0"/>
                </a:rPr>
                <a:t> 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80" name="Rectangle 29"/>
            <p:cNvSpPr>
              <a:spLocks noChangeArrowheads="1"/>
            </p:cNvSpPr>
            <p:nvPr/>
          </p:nvSpPr>
          <p:spPr bwMode="auto">
            <a:xfrm>
              <a:off x="4897" y="3061"/>
              <a:ext cx="6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anose="020B0604020202020204" pitchFamily="34" charset="0"/>
                </a:rPr>
                <a:t>~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81" name="Rectangle 30"/>
            <p:cNvSpPr>
              <a:spLocks noChangeArrowheads="1"/>
            </p:cNvSpPr>
            <p:nvPr/>
          </p:nvSpPr>
          <p:spPr bwMode="auto">
            <a:xfrm>
              <a:off x="4954" y="3065"/>
              <a:ext cx="58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anose="020B0604020202020204" pitchFamily="34" charset="0"/>
                </a:rPr>
                <a:t>8000  tons 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82" name="Rectangle 31"/>
            <p:cNvSpPr>
              <a:spLocks noChangeArrowheads="1"/>
            </p:cNvSpPr>
            <p:nvPr/>
          </p:nvSpPr>
          <p:spPr bwMode="auto">
            <a:xfrm>
              <a:off x="5460" y="3065"/>
              <a:ext cx="3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anose="020B0604020202020204" pitchFamily="34" charset="0"/>
                </a:rPr>
                <a:t> 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83" name="Rectangle 32"/>
            <p:cNvSpPr>
              <a:spLocks noChangeArrowheads="1"/>
            </p:cNvSpPr>
            <p:nvPr/>
          </p:nvSpPr>
          <p:spPr bwMode="auto">
            <a:xfrm>
              <a:off x="4897" y="3201"/>
              <a:ext cx="3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anose="020B0604020202020204" pitchFamily="34" charset="0"/>
                </a:rPr>
                <a:t> 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84" name="Rectangle 33"/>
            <p:cNvSpPr>
              <a:spLocks noChangeArrowheads="1"/>
            </p:cNvSpPr>
            <p:nvPr/>
          </p:nvSpPr>
          <p:spPr bwMode="auto">
            <a:xfrm>
              <a:off x="3765" y="3338"/>
              <a:ext cx="70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anose="020B0604020202020204" pitchFamily="34" charset="0"/>
                </a:rPr>
                <a:t>Avoided CO2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85" name="Rectangle 34"/>
            <p:cNvSpPr>
              <a:spLocks noChangeArrowheads="1"/>
            </p:cNvSpPr>
            <p:nvPr/>
          </p:nvSpPr>
          <p:spPr bwMode="auto">
            <a:xfrm>
              <a:off x="4363" y="3338"/>
              <a:ext cx="3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anose="020B0604020202020204" pitchFamily="34" charset="0"/>
                </a:rPr>
                <a:t> 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86" name="Rectangle 35"/>
            <p:cNvSpPr>
              <a:spLocks noChangeArrowheads="1"/>
            </p:cNvSpPr>
            <p:nvPr/>
          </p:nvSpPr>
          <p:spPr bwMode="auto">
            <a:xfrm>
              <a:off x="4897" y="3339"/>
              <a:ext cx="6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anose="020B0604020202020204" pitchFamily="34" charset="0"/>
                </a:rPr>
                <a:t>~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87" name="Rectangle 36"/>
            <p:cNvSpPr>
              <a:spLocks noChangeArrowheads="1"/>
            </p:cNvSpPr>
            <p:nvPr/>
          </p:nvSpPr>
          <p:spPr bwMode="auto">
            <a:xfrm>
              <a:off x="4954" y="3343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anose="020B0604020202020204" pitchFamily="34" charset="0"/>
                </a:rPr>
                <a:t>1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88" name="Rectangle 37"/>
            <p:cNvSpPr>
              <a:spLocks noChangeArrowheads="1"/>
            </p:cNvSpPr>
            <p:nvPr/>
          </p:nvSpPr>
          <p:spPr bwMode="auto">
            <a:xfrm>
              <a:off x="5011" y="3343"/>
              <a:ext cx="6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anose="020B0604020202020204" pitchFamily="34" charset="0"/>
                </a:rPr>
                <a:t>5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89" name="Rectangle 38"/>
            <p:cNvSpPr>
              <a:spLocks noChangeArrowheads="1"/>
            </p:cNvSpPr>
            <p:nvPr/>
          </p:nvSpPr>
          <p:spPr bwMode="auto">
            <a:xfrm>
              <a:off x="5067" y="3343"/>
              <a:ext cx="48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anose="020B0604020202020204" pitchFamily="34" charset="0"/>
                </a:rPr>
                <a:t>,000 tons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90" name="Rectangle 39"/>
            <p:cNvSpPr>
              <a:spLocks noChangeArrowheads="1"/>
            </p:cNvSpPr>
            <p:nvPr/>
          </p:nvSpPr>
          <p:spPr bwMode="auto">
            <a:xfrm>
              <a:off x="5495" y="3343"/>
              <a:ext cx="3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anose="020B0604020202020204" pitchFamily="34" charset="0"/>
                </a:rPr>
                <a:t> 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91" name="Rectangle 40"/>
            <p:cNvSpPr>
              <a:spLocks noChangeArrowheads="1"/>
            </p:cNvSpPr>
            <p:nvPr/>
          </p:nvSpPr>
          <p:spPr bwMode="auto">
            <a:xfrm>
              <a:off x="4897" y="3480"/>
              <a:ext cx="3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anose="020B0604020202020204" pitchFamily="34" charset="0"/>
                </a:rPr>
                <a:t> 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92" name="Rectangle 41"/>
            <p:cNvSpPr>
              <a:spLocks noChangeArrowheads="1"/>
            </p:cNvSpPr>
            <p:nvPr/>
          </p:nvSpPr>
          <p:spPr bwMode="auto">
            <a:xfrm>
              <a:off x="3765" y="3616"/>
              <a:ext cx="34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anose="020B0604020202020204" pitchFamily="34" charset="0"/>
                </a:rPr>
                <a:t>Econo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93" name="Rectangle 42"/>
            <p:cNvSpPr>
              <a:spLocks noChangeArrowheads="1"/>
            </p:cNvSpPr>
            <p:nvPr/>
          </p:nvSpPr>
          <p:spPr bwMode="auto">
            <a:xfrm>
              <a:off x="4047" y="3616"/>
              <a:ext cx="65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anose="020B0604020202020204" pitchFamily="34" charset="0"/>
                </a:rPr>
                <a:t>mic Viability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94" name="Rectangle 43"/>
            <p:cNvSpPr>
              <a:spLocks noChangeArrowheads="1"/>
            </p:cNvSpPr>
            <p:nvPr/>
          </p:nvSpPr>
          <p:spPr bwMode="auto">
            <a:xfrm>
              <a:off x="4620" y="3616"/>
              <a:ext cx="3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anose="020B0604020202020204" pitchFamily="34" charset="0"/>
                </a:rPr>
                <a:t> 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95" name="Rectangle 44"/>
            <p:cNvSpPr>
              <a:spLocks noChangeArrowheads="1"/>
            </p:cNvSpPr>
            <p:nvPr/>
          </p:nvSpPr>
          <p:spPr bwMode="auto">
            <a:xfrm>
              <a:off x="4897" y="3616"/>
              <a:ext cx="60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anose="020B0604020202020204" pitchFamily="34" charset="0"/>
                </a:rPr>
                <a:t>Favourable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96" name="Rectangle 45"/>
            <p:cNvSpPr>
              <a:spLocks noChangeArrowheads="1"/>
            </p:cNvSpPr>
            <p:nvPr/>
          </p:nvSpPr>
          <p:spPr bwMode="auto">
            <a:xfrm>
              <a:off x="5408" y="3616"/>
              <a:ext cx="3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anose="020B0604020202020204" pitchFamily="34" charset="0"/>
                </a:rPr>
                <a:t> 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97" name="Rectangle 46"/>
            <p:cNvSpPr>
              <a:spLocks noChangeArrowheads="1"/>
            </p:cNvSpPr>
            <p:nvPr/>
          </p:nvSpPr>
          <p:spPr bwMode="auto">
            <a:xfrm>
              <a:off x="3722" y="3753"/>
              <a:ext cx="24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100" b="0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cs typeface="Arial" panose="020B0604020202020204" pitchFamily="34" charset="0"/>
                </a:rPr>
                <a:t> 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cs typeface="Arial" panose="020B0604020202020204" pitchFamily="34" charset="0"/>
              </a:endParaRPr>
            </a:p>
          </p:txBody>
        </p:sp>
      </p:grpSp>
      <p:sp>
        <p:nvSpPr>
          <p:cNvPr id="98" name="Title 8"/>
          <p:cNvSpPr txBox="1">
            <a:spLocks/>
          </p:cNvSpPr>
          <p:nvPr/>
        </p:nvSpPr>
        <p:spPr>
          <a:xfrm>
            <a:off x="383458" y="226046"/>
            <a:ext cx="9103442" cy="4773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ÉTUDE DE FAISABILITÉ ET PREPARATION DES DOCUMENTS D’APPEL D’OFFRES</a:t>
            </a:r>
            <a:endParaRPr lang="en-US" sz="3200" b="1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08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8"/>
          <p:cNvSpPr txBox="1">
            <a:spLocks/>
          </p:cNvSpPr>
          <p:nvPr/>
        </p:nvSpPr>
        <p:spPr>
          <a:xfrm>
            <a:off x="383458" y="226046"/>
            <a:ext cx="10287992" cy="524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STRUCTURE </a:t>
            </a:r>
          </a:p>
        </p:txBody>
      </p:sp>
      <p:pic>
        <p:nvPicPr>
          <p:cNvPr id="32" name="Content Placeholder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060" y="1825625"/>
            <a:ext cx="713787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8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133</Words>
  <Application>Microsoft Office PowerPoint</Application>
  <PresentationFormat>Widescreen</PresentationFormat>
  <Paragraphs>55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La contribution de   l'institut de recherche à l'industrie de la gestion des déchets</vt:lpstr>
      <vt:lpstr>ÉTAT ACTUEL DE LA GESTION DES DÉCHETS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ADVITRUST</dc:creator>
  <cp:lastModifiedBy>ADVITRUST</cp:lastModifiedBy>
  <cp:revision>18</cp:revision>
  <dcterms:created xsi:type="dcterms:W3CDTF">2025-01-27T12:01:13Z</dcterms:created>
  <dcterms:modified xsi:type="dcterms:W3CDTF">2025-01-27T17:51:33Z</dcterms:modified>
</cp:coreProperties>
</file>