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5" r:id="rId3"/>
    <p:sldId id="263" r:id="rId4"/>
    <p:sldId id="262" r:id="rId5"/>
    <p:sldId id="277" r:id="rId6"/>
    <p:sldId id="272" r:id="rId7"/>
    <p:sldId id="276" r:id="rId8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AA5CA23-604D-4290-B16C-F9949FFC2A8A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578741C-61F2-4A78-8EB5-705D52540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05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Option 1 de page de garde sans photo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48CE2-1D99-4C00-8E14-07AADF015E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72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48CE2-1D99-4C00-8E14-07AADF015E2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91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4CB9-9553-423E-8166-12B5FCC7790F}" type="datetimeFigureOut">
              <a:rPr lang="fr-FR" smtClean="0"/>
              <a:pPr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6C7-20EA-404F-B193-47E7DD44B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3425" y="2345599"/>
            <a:ext cx="7688020" cy="2453277"/>
          </a:xfrm>
        </p:spPr>
        <p:txBody>
          <a:bodyPr>
            <a:noAutofit/>
          </a:bodyPr>
          <a:lstStyle/>
          <a:p>
            <a:pPr algn="l"/>
            <a:r>
              <a:rPr lang="fr-FR" b="1" cap="all" dirty="0">
                <a:solidFill>
                  <a:schemeClr val="accent3"/>
                </a:solidFill>
              </a:rPr>
              <a:t>VALORISATION DES DECHETS AGRICOLES EN </a:t>
            </a:r>
            <a:r>
              <a:rPr lang="fr-FR" b="1" cap="all" dirty="0" smtClean="0">
                <a:solidFill>
                  <a:schemeClr val="accent3"/>
                </a:solidFill>
              </a:rPr>
              <a:t>ENERGIES</a:t>
            </a:r>
            <a:endParaRPr lang="en-US" sz="48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96FC608F-DD5E-9636-E5AF-4A6473CE7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45" y="325167"/>
            <a:ext cx="2590800" cy="1295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8FD346FC-A549-2699-3C5C-DF1B2ADBCE6C}"/>
              </a:ext>
            </a:extLst>
          </p:cNvPr>
          <p:cNvSpPr txBox="1">
            <a:spLocks/>
          </p:cNvSpPr>
          <p:nvPr/>
        </p:nvSpPr>
        <p:spPr>
          <a:xfrm>
            <a:off x="5647941" y="5759918"/>
            <a:ext cx="457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Flic-en-Flac - Maurice| 11 – 14 avril 2023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8244999-64F3-0F1E-A19C-7A346F34622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053" y="-74449"/>
            <a:ext cx="1666350" cy="145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xmlns="" id="{4A67C532-2BD4-B8CC-AA80-766082D5A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59918"/>
            <a:ext cx="7080380" cy="10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2049678"/>
            <a:ext cx="5178922" cy="3827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600" dirty="0" smtClean="0"/>
              <a:t>Les 86m3 de </a:t>
            </a:r>
            <a:r>
              <a:rPr lang="fr-FR" sz="2600" b="1" dirty="0">
                <a:solidFill>
                  <a:srgbClr val="0070C0"/>
                </a:solidFill>
              </a:rPr>
              <a:t>biogaz</a:t>
            </a:r>
            <a:r>
              <a:rPr lang="fr-FR" sz="2600" dirty="0"/>
              <a:t> </a:t>
            </a:r>
            <a:r>
              <a:rPr lang="fr-FR" sz="2600" dirty="0" smtClean="0"/>
              <a:t>brut produit quotidiennement au biodigesteur de 45m3 seront filtrés </a:t>
            </a:r>
            <a:r>
              <a:rPr lang="fr-FR" sz="2600" dirty="0"/>
              <a:t>et </a:t>
            </a:r>
            <a:r>
              <a:rPr lang="fr-FR" sz="2600" dirty="0" smtClean="0"/>
              <a:t>stockés </a:t>
            </a:r>
            <a:r>
              <a:rPr lang="fr-FR" sz="2600" dirty="0"/>
              <a:t>dans des bombonnes dédiées. </a:t>
            </a:r>
            <a:r>
              <a:rPr lang="fr-FR" sz="2600" dirty="0" smtClean="0"/>
              <a:t>Ils alimenteront </a:t>
            </a:r>
            <a:r>
              <a:rPr lang="fr-FR" sz="2600" b="1" u="sng" dirty="0">
                <a:solidFill>
                  <a:srgbClr val="0070C0"/>
                </a:solidFill>
              </a:rPr>
              <a:t>un cogénérateur </a:t>
            </a:r>
            <a:r>
              <a:rPr lang="fr-FR" sz="2600" dirty="0"/>
              <a:t>qui fera fonctionner une </a:t>
            </a:r>
            <a:r>
              <a:rPr lang="fr-FR" sz="2600" b="1" dirty="0">
                <a:solidFill>
                  <a:srgbClr val="0070C0"/>
                </a:solidFill>
              </a:rPr>
              <a:t>mini-chambre </a:t>
            </a:r>
            <a:r>
              <a:rPr lang="fr-FR" sz="2600" b="1" dirty="0" smtClean="0">
                <a:solidFill>
                  <a:srgbClr val="0070C0"/>
                </a:solidFill>
              </a:rPr>
              <a:t>froide</a:t>
            </a:r>
            <a:r>
              <a:rPr lang="fr-FR" sz="2600" dirty="0" smtClean="0"/>
              <a:t>. </a:t>
            </a:r>
            <a:r>
              <a:rPr lang="fr-FR" sz="2600" dirty="0"/>
              <a:t>Cette mini-chambre froide servira à la conservation </a:t>
            </a:r>
            <a:r>
              <a:rPr lang="fr-FR" sz="2600" dirty="0" smtClean="0"/>
              <a:t>de près de 8 tonnes de produits halieutiques.</a:t>
            </a:r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8244999-64F3-0F1E-A19C-7A346F34622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579" y="-41368"/>
            <a:ext cx="1666350" cy="145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96FC608F-DD5E-9636-E5AF-4A6473CE7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2590800" cy="1295400"/>
          </a:xfrm>
          <a:prstGeom prst="rect">
            <a:avLst/>
          </a:prstGeom>
        </p:spPr>
      </p:pic>
      <p:pic>
        <p:nvPicPr>
          <p:cNvPr id="5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xmlns="" id="{4A67C532-2BD4-B8CC-AA80-766082D5A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877272"/>
            <a:ext cx="7080380" cy="9293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33161"/>
          <a:stretch/>
        </p:blipFill>
        <p:spPr>
          <a:xfrm>
            <a:off x="5436096" y="1800081"/>
            <a:ext cx="3593824" cy="40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86353"/>
            <a:ext cx="8640960" cy="43948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90" y="760956"/>
            <a:ext cx="3783394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rgbClr val="00B0F0"/>
                </a:solidFill>
              </a:rPr>
              <a:t>Le Lab-vivant-1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8244999-64F3-0F1E-A19C-7A346F3462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79" y="-41368"/>
            <a:ext cx="1666350" cy="145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96FC608F-DD5E-9636-E5AF-4A6473CE7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2590800" cy="1295400"/>
          </a:xfrm>
          <a:prstGeom prst="rect">
            <a:avLst/>
          </a:prstGeom>
        </p:spPr>
      </p:pic>
      <p:pic>
        <p:nvPicPr>
          <p:cNvPr id="5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xmlns="" id="{4A67C532-2BD4-B8CC-AA80-766082D5A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877272"/>
            <a:ext cx="7080380" cy="929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-Classement de l' abeille</a:t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445" y="116632"/>
            <a:ext cx="7571109" cy="65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B0F0"/>
                </a:solidFill>
              </a:rPr>
              <a:t>Les partenaires de BioCom.SARL</a:t>
            </a:r>
            <a:endParaRPr lang="fr-FR" sz="4000" b="1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980728"/>
            <a:ext cx="8820472" cy="489654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203848" y="5877272"/>
            <a:ext cx="2356251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CFDD,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Réso-pêche,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UJVAE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984675" y="5877272"/>
            <a:ext cx="27003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Hachim-Ferme,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err="1" smtClean="0"/>
              <a:t>CRDE-Mrémani</a:t>
            </a:r>
            <a:r>
              <a:rPr lang="fr-FR" sz="2000" dirty="0"/>
              <a:t>, </a:t>
            </a:r>
            <a:endParaRPr lang="fr-FR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/>
              <a:t>ENPMM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59859" y="6115608"/>
            <a:ext cx="164589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UDC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237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590" y="1484489"/>
            <a:ext cx="8229600" cy="1143000"/>
          </a:xfrm>
        </p:spPr>
        <p:txBody>
          <a:bodyPr>
            <a:noAutofit/>
          </a:bodyPr>
          <a:lstStyle/>
          <a:p>
            <a:pPr marL="1073150" indent="-1073150">
              <a:lnSpc>
                <a:spcPct val="150000"/>
              </a:lnSpc>
            </a:pPr>
            <a:r>
              <a:rPr lang="fr-FR" sz="3200" b="1" dirty="0">
                <a:solidFill>
                  <a:srgbClr val="00B0F0"/>
                </a:solidFill>
              </a:rPr>
              <a:t>LABORATOIRE VIVANT-2</a:t>
            </a:r>
            <a:endParaRPr lang="fr-FR" sz="2000" dirty="0">
              <a:solidFill>
                <a:srgbClr val="00B0F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8244999-64F3-0F1E-A19C-7A346F34622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5483"/>
            <a:ext cx="1666350" cy="145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96FC608F-DD5E-9636-E5AF-4A6473CE7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9089"/>
            <a:ext cx="2590800" cy="1295400"/>
          </a:xfrm>
          <a:prstGeom prst="rect">
            <a:avLst/>
          </a:prstGeom>
        </p:spPr>
      </p:pic>
      <p:pic>
        <p:nvPicPr>
          <p:cNvPr id="5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xmlns="" id="{4A67C532-2BD4-B8CC-AA80-766082D5A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59918"/>
            <a:ext cx="7080380" cy="104668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44590" y="26351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accent1"/>
                </a:solidFill>
              </a:rPr>
              <a:t>Installation de 03 sites à</a:t>
            </a:r>
            <a:r>
              <a:rPr lang="fr-FR" sz="2800" dirty="0" smtClean="0">
                <a:solidFill>
                  <a:schemeClr val="accent1"/>
                </a:solidFill>
              </a:rPr>
              <a:t> </a:t>
            </a:r>
            <a:r>
              <a:rPr lang="fr-FR" sz="2800" dirty="0">
                <a:solidFill>
                  <a:schemeClr val="accent1"/>
                </a:solidFill>
              </a:rPr>
              <a:t>la Grande-Comores</a:t>
            </a:r>
          </a:p>
          <a:p>
            <a:pPr marL="357188" lvl="2" algn="just"/>
            <a:r>
              <a:rPr lang="fr-FR" sz="2200" dirty="0" smtClean="0"/>
              <a:t>Quatre </a:t>
            </a:r>
            <a:r>
              <a:rPr lang="fr-FR" sz="2200" dirty="0"/>
              <a:t>biodigesteurs domestiques sont désormais opérationnels, soutenus par des tutoriels et des programmes de formation pour les membres des </a:t>
            </a:r>
            <a:r>
              <a:rPr lang="fr-FR" sz="2200" dirty="0" smtClean="0"/>
              <a:t>coopératives et les bénéficiaires.</a:t>
            </a:r>
            <a:endParaRPr lang="fr-FR" sz="2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1520" y="43419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/>
              <a:t>    </a:t>
            </a:r>
            <a:r>
              <a:rPr lang="fr-FR" sz="2800" dirty="0" smtClean="0">
                <a:solidFill>
                  <a:schemeClr val="accent1"/>
                </a:solidFill>
              </a:rPr>
              <a:t>Installation </a:t>
            </a:r>
            <a:r>
              <a:rPr lang="fr-FR" sz="2800" dirty="0">
                <a:solidFill>
                  <a:schemeClr val="accent1"/>
                </a:solidFill>
              </a:rPr>
              <a:t>d’un site a Anjouan</a:t>
            </a:r>
          </a:p>
          <a:p>
            <a:pPr lvl="1"/>
            <a:r>
              <a:rPr lang="fr-FR" sz="2400" dirty="0"/>
              <a:t>Production de biogaz pour la cuisson </a:t>
            </a:r>
            <a:r>
              <a:rPr lang="fr-FR" sz="2400" dirty="0" smtClean="0"/>
              <a:t>domestique</a:t>
            </a:r>
          </a:p>
          <a:p>
            <a:pPr lvl="1"/>
            <a:r>
              <a:rPr lang="fr-FR" sz="2400" dirty="0" smtClean="0"/>
              <a:t>     - </a:t>
            </a:r>
            <a:r>
              <a:rPr lang="fr-FR" sz="2200" dirty="0" smtClean="0"/>
              <a:t>Durée </a:t>
            </a:r>
            <a:r>
              <a:rPr lang="fr-FR" sz="2200" dirty="0"/>
              <a:t>de cuisson </a:t>
            </a:r>
            <a:r>
              <a:rPr lang="fr-FR" sz="2200" dirty="0" smtClean="0"/>
              <a:t>: 3 </a:t>
            </a:r>
            <a:r>
              <a:rPr lang="fr-FR" sz="2200" dirty="0"/>
              <a:t>à 4 heures par </a:t>
            </a:r>
            <a:r>
              <a:rPr lang="fr-FR" sz="2200" dirty="0" smtClean="0"/>
              <a:t>jour</a:t>
            </a:r>
          </a:p>
          <a:p>
            <a:pPr lvl="1"/>
            <a:r>
              <a:rPr lang="fr-FR" sz="2200" dirty="0"/>
              <a:t> </a:t>
            </a:r>
            <a:r>
              <a:rPr lang="fr-FR" sz="2200" dirty="0" smtClean="0"/>
              <a:t>    - Coût </a:t>
            </a:r>
            <a:r>
              <a:rPr lang="fr-FR" sz="2200" dirty="0"/>
              <a:t>d’acquisition réduit </a:t>
            </a:r>
            <a:r>
              <a:rPr lang="fr-FR" sz="2200" dirty="0" smtClean="0"/>
              <a:t>de près de </a:t>
            </a:r>
            <a:r>
              <a:rPr lang="fr-FR" sz="2200" dirty="0"/>
              <a:t>2/3.  </a:t>
            </a:r>
          </a:p>
        </p:txBody>
      </p:sp>
    </p:spTree>
    <p:extLst>
      <p:ext uri="{BB962C8B-B14F-4D97-AF65-F5344CB8AC3E}">
        <p14:creationId xmlns:p14="http://schemas.microsoft.com/office/powerpoint/2010/main" val="5505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6890B6-3F56-4474-8DFC-E473E8E80C79}"/>
              </a:ext>
            </a:extLst>
          </p:cNvPr>
          <p:cNvSpPr/>
          <p:nvPr/>
        </p:nvSpPr>
        <p:spPr>
          <a:xfrm>
            <a:off x="6319122" y="-76199"/>
            <a:ext cx="2291478" cy="6934197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C8FFFE3-7197-4089-9359-824843AF8654}"/>
              </a:ext>
            </a:extLst>
          </p:cNvPr>
          <p:cNvSpPr txBox="1"/>
          <p:nvPr/>
        </p:nvSpPr>
        <p:spPr>
          <a:xfrm>
            <a:off x="7438424" y="4396404"/>
            <a:ext cx="94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Merci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3CEA268E-1826-4E04-B0CE-408DD676AD9D}"/>
              </a:ext>
            </a:extLst>
          </p:cNvPr>
          <p:cNvCxnSpPr>
            <a:cxnSpLocks/>
          </p:cNvCxnSpPr>
          <p:nvPr/>
        </p:nvCxnSpPr>
        <p:spPr>
          <a:xfrm>
            <a:off x="6743701" y="4717602"/>
            <a:ext cx="127427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5CCA73F6-0441-4BC9-A445-18C56BCBA846}"/>
              </a:ext>
            </a:extLst>
          </p:cNvPr>
          <p:cNvCxnSpPr>
            <a:cxnSpLocks/>
          </p:cNvCxnSpPr>
          <p:nvPr/>
        </p:nvCxnSpPr>
        <p:spPr>
          <a:xfrm>
            <a:off x="47724" y="1802742"/>
            <a:ext cx="26289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8DA91DE-8AD5-4885-AEC3-BB123522263C}"/>
              </a:ext>
            </a:extLst>
          </p:cNvPr>
          <p:cNvSpPr txBox="1"/>
          <p:nvPr/>
        </p:nvSpPr>
        <p:spPr>
          <a:xfrm>
            <a:off x="60746" y="1850930"/>
            <a:ext cx="387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0068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Mr. ABDOU </a:t>
            </a:r>
            <a:r>
              <a:rPr lang="fr-FR" sz="1350" dirty="0" smtClean="0">
                <a:solidFill>
                  <a:srgbClr val="0068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SOULA</a:t>
            </a:r>
          </a:p>
          <a:p>
            <a:r>
              <a:rPr lang="fr-FR" sz="1350" dirty="0" smtClean="0">
                <a:solidFill>
                  <a:srgbClr val="0068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Chef de </a:t>
            </a:r>
            <a:r>
              <a:rPr lang="fr-FR" sz="1350" dirty="0" smtClean="0">
                <a:solidFill>
                  <a:srgbClr val="0068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projet BIOCOM/TWENex, </a:t>
            </a:r>
          </a:p>
          <a:p>
            <a:r>
              <a:rPr lang="fr-FR" sz="1350" dirty="0" smtClean="0">
                <a:solidFill>
                  <a:srgbClr val="0068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Gérant </a:t>
            </a:r>
            <a:r>
              <a:rPr lang="fr-FR" sz="1350" dirty="0" smtClean="0">
                <a:solidFill>
                  <a:srgbClr val="0068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société BioCom.SARL et</a:t>
            </a:r>
            <a:endParaRPr lang="fr-FR" sz="1350" dirty="0">
              <a:solidFill>
                <a:srgbClr val="00687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1350" dirty="0">
                <a:solidFill>
                  <a:srgbClr val="00687C"/>
                </a:solidFill>
                <a:latin typeface="Verdana" pitchFamily="34" charset="0"/>
                <a:ea typeface="Verdana" pitchFamily="34" charset="0"/>
              </a:rPr>
              <a:t>Expert aux énergies renouvelables</a:t>
            </a:r>
            <a:endParaRPr lang="fr-FR" sz="1350" dirty="0"/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550" y="124727"/>
            <a:ext cx="1863748" cy="161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 descr="Une image contenant texte, Police, capture d’écran, logo&#10;&#10;Description générée automatiquement">
            <a:extLst>
              <a:ext uri="{FF2B5EF4-FFF2-40B4-BE49-F238E27FC236}">
                <a16:creationId xmlns="" xmlns:a16="http://schemas.microsoft.com/office/drawing/2014/main" id="{61184B2A-A722-DA9F-917F-23301F72E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" y="5593513"/>
            <a:ext cx="6271398" cy="1046687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FDE8106D-B2B5-D370-A60F-690BD5CD1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8925"/>
            <a:ext cx="2550345" cy="1275173"/>
          </a:xfrm>
          <a:prstGeom prst="rect">
            <a:avLst/>
          </a:prstGeom>
        </p:spPr>
      </p:pic>
      <p:pic>
        <p:nvPicPr>
          <p:cNvPr id="12" name="Picture 6" descr="C:\Users\mouho\Documents\ABDOU Soula\Telephone Infinix\IMG-20210703-WA0013.jpg">
            <a:extLst>
              <a:ext uri="{FF2B5EF4-FFF2-40B4-BE49-F238E27FC236}">
                <a16:creationId xmlns="" xmlns:a16="http://schemas.microsoft.com/office/drawing/2014/main" id="{91BFD933-B4FA-48D5-2886-9E68A05E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r="8152"/>
          <a:stretch>
            <a:fillRect/>
          </a:stretch>
        </p:blipFill>
        <p:spPr bwMode="auto">
          <a:xfrm>
            <a:off x="147929" y="2954906"/>
            <a:ext cx="1595064" cy="2406753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9" t="25090"/>
          <a:stretch/>
        </p:blipFill>
        <p:spPr>
          <a:xfrm>
            <a:off x="1843198" y="2723051"/>
            <a:ext cx="4643782" cy="29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10572</TotalTime>
  <Words>184</Words>
  <Application>Microsoft Office PowerPoint</Application>
  <PresentationFormat>Affichage à l'écran (4:3)</PresentationFormat>
  <Paragraphs>28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Thème Office</vt:lpstr>
      <vt:lpstr>VALORISATION DES DECHETS AGRICOLES EN ENERGIES</vt:lpstr>
      <vt:lpstr>Présentation PowerPoint</vt:lpstr>
      <vt:lpstr>Le Lab-vivant-1</vt:lpstr>
      <vt:lpstr>-Classement de l' abeille </vt:lpstr>
      <vt:lpstr>Les partenaires de BioCom.SARL</vt:lpstr>
      <vt:lpstr>LABORATOIRE VIVANT-2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À L’APICULTURE</dc:title>
  <dc:creator>karima</dc:creator>
  <cp:lastModifiedBy>Abdou Soula</cp:lastModifiedBy>
  <cp:revision>125</cp:revision>
  <cp:lastPrinted>2025-01-24T18:13:07Z</cp:lastPrinted>
  <dcterms:created xsi:type="dcterms:W3CDTF">2024-08-13T10:47:07Z</dcterms:created>
  <dcterms:modified xsi:type="dcterms:W3CDTF">2025-01-28T10:49:05Z</dcterms:modified>
</cp:coreProperties>
</file>